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1" r:id="rId3"/>
    <p:sldId id="266" r:id="rId4"/>
    <p:sldId id="263" r:id="rId5"/>
    <p:sldId id="258" r:id="rId6"/>
    <p:sldId id="259" r:id="rId7"/>
    <p:sldId id="261" r:id="rId8"/>
    <p:sldId id="267" r:id="rId9"/>
    <p:sldId id="264" r:id="rId10"/>
    <p:sldId id="265" r:id="rId11"/>
    <p:sldId id="268" r:id="rId12"/>
    <p:sldId id="290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2" r:id="rId22"/>
    <p:sldId id="281" r:id="rId23"/>
    <p:sldId id="283" r:id="rId24"/>
    <p:sldId id="288" r:id="rId25"/>
    <p:sldId id="279" r:id="rId26"/>
    <p:sldId id="280" r:id="rId27"/>
    <p:sldId id="28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818F-B891-4DA0-B3A2-BA12D378ABB0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D181-01E2-490D-AAB8-4512A489C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8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A984F-BBBB-4423-A407-E0CDC3AD4DE7}" type="slidenum">
              <a:rPr lang="fr-FR"/>
              <a:pPr/>
              <a:t>2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53D3-A691-4B4F-A69A-217B996B48E1}" type="datetimeFigureOut">
              <a:rPr lang="fr-FR" smtClean="0"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C74F-760F-4B2A-80AD-E5E830990C8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McGrattan%20K%22%5bAuthor%5d" TargetMode="External"/><Relationship Id="rId2" Type="http://schemas.openxmlformats.org/officeDocument/2006/relationships/hyperlink" Target="http://www.ncbi.nlm.nih.gov/pubmed?term=%22Walker%20KJ%22%5bAuthor%5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?term=%22Smith%20AF%22%5bAuthor%5d" TargetMode="External"/><Relationship Id="rId4" Type="http://schemas.openxmlformats.org/officeDocument/2006/relationships/hyperlink" Target="http://www.ncbi.nlm.nih.gov/pubmed?term=%22Aas-Eng%20K%22%5bAuthor%5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565400"/>
            <a:ext cx="8610600" cy="1655763"/>
          </a:xfrm>
          <a:solidFill>
            <a:srgbClr val="F1F8F9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0000CC"/>
                </a:solidFill>
              </a:rPr>
              <a:t>Comment l’évolution </a:t>
            </a:r>
            <a:r>
              <a:rPr lang="fr-FR" sz="4000" dirty="0" err="1" smtClean="0">
                <a:solidFill>
                  <a:srgbClr val="0000CC"/>
                </a:solidFill>
              </a:rPr>
              <a:t>médico</a:t>
            </a:r>
            <a:r>
              <a:rPr lang="fr-FR" sz="4000" dirty="0" smtClean="0">
                <a:solidFill>
                  <a:srgbClr val="0000CC"/>
                </a:solidFill>
              </a:rPr>
              <a:t>-judiciaire a modifié notre pratique</a:t>
            </a:r>
            <a:endParaRPr lang="fr-FR" sz="4000" i="1" dirty="0" smtClean="0">
              <a:solidFill>
                <a:srgbClr val="0000CC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508500"/>
            <a:ext cx="6800850" cy="1441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2"/>
                </a:solidFill>
              </a:rPr>
              <a:t>Francis Bonnet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2"/>
                </a:solidFill>
              </a:rPr>
              <a:t>Hôpital Tenon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2"/>
                </a:solidFill>
              </a:rPr>
              <a:t>Université Pierre &amp; Marie Curie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accent2"/>
                </a:solidFill>
              </a:rPr>
              <a:t>Paris, France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5689600"/>
          <a:ext cx="29829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5753607" imgH="4315205" progId="Word.Picture.8">
                  <p:embed/>
                </p:oleObj>
              </mc:Choice>
              <mc:Fallback>
                <p:oleObj name="Image" r:id="rId3" imgW="5753607" imgH="431520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303" t="24866" r="14978" b="38527"/>
                      <a:stretch>
                        <a:fillRect/>
                      </a:stretch>
                    </p:blipFill>
                    <p:spPr bwMode="auto">
                      <a:xfrm>
                        <a:off x="0" y="5689600"/>
                        <a:ext cx="2982913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j01577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8538" y="0"/>
            <a:ext cx="17954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Logo HUPE Tenon RV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024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" descr="tenon_kiosque_av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838" y="4900613"/>
            <a:ext cx="29511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02_tenon_modif_pelepor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0"/>
            <a:ext cx="25320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800" dirty="0" smtClean="0"/>
              <a:t>Quels sont les facteurs prédictifs? Comment les consigner?</a:t>
            </a:r>
          </a:p>
          <a:p>
            <a:r>
              <a:rPr lang="fr-FR" sz="1800" dirty="0" smtClean="0"/>
              <a:t>Une prévention est-elle possible?</a:t>
            </a:r>
          </a:p>
          <a:p>
            <a:r>
              <a:rPr lang="fr-FR" sz="1800" dirty="0" smtClean="0"/>
              <a:t>Comment tracer une information donnée au patient?</a:t>
            </a:r>
          </a:p>
          <a:p>
            <a:r>
              <a:rPr lang="fr-FR" sz="1800" dirty="0" smtClean="0"/>
              <a:t>Existe-t-il des moyens de prévention au bloc opératoire?</a:t>
            </a:r>
          </a:p>
          <a:p>
            <a:r>
              <a:rPr lang="fr-FR" sz="1800" dirty="0" smtClean="0"/>
              <a:t>Le risque est-il augmenté en fonction du matériel utilisé pour contrôler les VAS?</a:t>
            </a:r>
          </a:p>
          <a:p>
            <a:r>
              <a:rPr lang="fr-FR" sz="1800" dirty="0" smtClean="0"/>
              <a:t>Faut il faire un bilan avant la sortie de SSPI?</a:t>
            </a:r>
          </a:p>
          <a:p>
            <a:r>
              <a:rPr lang="fr-FR" sz="1800" dirty="0" smtClean="0"/>
              <a:t>Que faire en cas de bris dentaire?</a:t>
            </a:r>
          </a:p>
          <a:p>
            <a:endParaRPr lang="fr-FR" sz="1800" dirty="0" smtClean="0"/>
          </a:p>
          <a:p>
            <a:endParaRPr lang="fr-FR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2" y="-20171"/>
            <a:ext cx="7162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9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ASA </a:t>
            </a:r>
            <a:r>
              <a:rPr lang="fr-FR" dirty="0" err="1" smtClean="0"/>
              <a:t>closed</a:t>
            </a:r>
            <a:r>
              <a:rPr lang="fr-FR" dirty="0" smtClean="0"/>
              <a:t> claims </a:t>
            </a:r>
            <a:r>
              <a:rPr lang="fr-FR" dirty="0" err="1" smtClean="0"/>
              <a:t>analysis</a:t>
            </a:r>
            <a:r>
              <a:rPr lang="fr-FR" dirty="0" smtClean="0"/>
              <a:t> 1990 – 2010</a:t>
            </a:r>
            <a:br>
              <a:rPr lang="fr-FR" dirty="0" smtClean="0"/>
            </a:br>
            <a:r>
              <a:rPr lang="fr-FR" sz="2200" dirty="0" smtClean="0"/>
              <a:t>Metzner et al. Best Practice &amp; </a:t>
            </a:r>
            <a:r>
              <a:rPr lang="fr-FR" sz="2200" dirty="0" err="1" smtClean="0"/>
              <a:t>Research</a:t>
            </a:r>
            <a:r>
              <a:rPr lang="fr-FR" sz="2200" dirty="0" smtClean="0"/>
              <a:t> in </a:t>
            </a:r>
            <a:r>
              <a:rPr lang="fr-FR" sz="2200" dirty="0" err="1" smtClean="0"/>
              <a:t>Clinical</a:t>
            </a:r>
            <a:r>
              <a:rPr lang="fr-FR" sz="2200" dirty="0" smtClean="0"/>
              <a:t> </a:t>
            </a:r>
            <a:r>
              <a:rPr lang="fr-FR" sz="2200" dirty="0" err="1"/>
              <a:t>A</a:t>
            </a:r>
            <a:r>
              <a:rPr lang="fr-FR" sz="2200" dirty="0" err="1" smtClean="0"/>
              <a:t>nesthesiology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30752" cy="43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08104" y="2276872"/>
            <a:ext cx="345638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Airway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injury</a:t>
            </a:r>
            <a:r>
              <a:rPr lang="fr-FR" sz="1600" b="1" dirty="0" smtClean="0"/>
              <a:t>		7%</a:t>
            </a:r>
          </a:p>
          <a:p>
            <a:r>
              <a:rPr lang="fr-FR" sz="1600" b="1" dirty="0" err="1" smtClean="0"/>
              <a:t>Emotional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distress</a:t>
            </a:r>
            <a:r>
              <a:rPr lang="fr-FR" sz="1600" b="1" dirty="0" smtClean="0"/>
              <a:t> 		5%</a:t>
            </a:r>
          </a:p>
          <a:p>
            <a:r>
              <a:rPr lang="fr-FR" sz="1600" b="1" dirty="0" err="1" smtClean="0"/>
              <a:t>Eye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injury</a:t>
            </a:r>
            <a:r>
              <a:rPr lang="fr-FR" sz="1600" b="1" dirty="0" smtClean="0"/>
              <a:t>			4%</a:t>
            </a:r>
          </a:p>
          <a:p>
            <a:r>
              <a:rPr lang="fr-FR" sz="1600" b="1" dirty="0" smtClean="0"/>
              <a:t>Back pain			3%</a:t>
            </a:r>
          </a:p>
          <a:p>
            <a:r>
              <a:rPr lang="fr-FR" sz="1600" b="1" dirty="0" smtClean="0"/>
              <a:t>Pneumothorax		3%</a:t>
            </a:r>
          </a:p>
          <a:p>
            <a:r>
              <a:rPr lang="fr-FR" sz="1600" b="1" dirty="0" err="1" smtClean="0"/>
              <a:t>Headache</a:t>
            </a:r>
            <a:r>
              <a:rPr lang="fr-FR" sz="1600" b="1" dirty="0" smtClean="0"/>
              <a:t>			3%</a:t>
            </a:r>
          </a:p>
          <a:p>
            <a:r>
              <a:rPr lang="fr-FR" sz="1600" b="1" dirty="0" err="1" smtClean="0"/>
              <a:t>Newborn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injury</a:t>
            </a:r>
            <a:r>
              <a:rPr lang="fr-FR" sz="1600" b="1" dirty="0" smtClean="0"/>
              <a:t>		3%</a:t>
            </a:r>
          </a:p>
          <a:p>
            <a:r>
              <a:rPr lang="fr-FR" sz="1600" b="1" dirty="0" smtClean="0"/>
              <a:t>Stroke			3%</a:t>
            </a:r>
          </a:p>
          <a:p>
            <a:r>
              <a:rPr lang="fr-FR" sz="1600" b="1" dirty="0" smtClean="0"/>
              <a:t>MI			3%</a:t>
            </a:r>
          </a:p>
          <a:p>
            <a:r>
              <a:rPr lang="fr-FR" sz="1600" b="1" dirty="0" err="1" smtClean="0"/>
              <a:t>Awareness</a:t>
            </a:r>
            <a:r>
              <a:rPr lang="fr-FR" sz="1600" b="1" dirty="0" smtClean="0"/>
              <a:t>		2%		</a:t>
            </a:r>
            <a:endParaRPr lang="fr-FR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1700808"/>
            <a:ext cx="27456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Other</a:t>
            </a:r>
            <a:r>
              <a:rPr lang="fr-FR" sz="2400" dirty="0" smtClean="0"/>
              <a:t> Complications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411760" y="5085184"/>
            <a:ext cx="179651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Nerve Damage</a:t>
            </a:r>
          </a:p>
          <a:p>
            <a:pPr algn="ctr"/>
            <a:r>
              <a:rPr lang="fr-FR" sz="2000" dirty="0" smtClean="0"/>
              <a:t>22%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0944" y="4869160"/>
            <a:ext cx="16392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Permanent </a:t>
            </a:r>
          </a:p>
          <a:p>
            <a:pPr algn="ctr"/>
            <a:r>
              <a:rPr lang="fr-FR" sz="2000" dirty="0" err="1" smtClean="0"/>
              <a:t>Brain</a:t>
            </a:r>
            <a:r>
              <a:rPr lang="fr-FR" sz="2000" dirty="0" smtClean="0"/>
              <a:t> Damage</a:t>
            </a:r>
          </a:p>
          <a:p>
            <a:pPr algn="ctr"/>
            <a:r>
              <a:rPr lang="fr-FR" sz="2000" dirty="0" smtClean="0"/>
              <a:t>9%</a:t>
            </a:r>
          </a:p>
          <a:p>
            <a:pPr algn="ctr"/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2204864"/>
            <a:ext cx="7500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Death</a:t>
            </a:r>
            <a:endParaRPr lang="fr-FR" dirty="0" smtClean="0"/>
          </a:p>
          <a:p>
            <a:pPr algn="ctr"/>
            <a:r>
              <a:rPr lang="fr-FR" dirty="0" smtClean="0"/>
              <a:t>26%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744272" y="4797152"/>
            <a:ext cx="3024336" cy="1066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2400" smtClean="0"/>
              <a:t>Cochrane Database Syst Rev. 2009 Oct 7;(4):CD006459.</a:t>
            </a:r>
            <a:r>
              <a:rPr lang="fr-FR" sz="2400" b="1" smtClean="0"/>
              <a:t/>
            </a:r>
            <a:br>
              <a:rPr lang="fr-FR" sz="2400" b="1" smtClean="0"/>
            </a:br>
            <a:r>
              <a:rPr lang="fr-FR" sz="2400" b="1" smtClean="0"/>
              <a:t>Ultrasound guidance for peripheral nerve blockade.</a:t>
            </a:r>
            <a:br>
              <a:rPr lang="fr-FR" sz="2400" b="1" smtClean="0"/>
            </a:br>
            <a:r>
              <a:rPr lang="fr-FR" sz="2400" smtClean="0">
                <a:hlinkClick r:id="rId2"/>
              </a:rPr>
              <a:t>Walker KJ</a:t>
            </a:r>
            <a:r>
              <a:rPr lang="fr-FR" sz="2400" smtClean="0"/>
              <a:t>, </a:t>
            </a:r>
            <a:r>
              <a:rPr lang="fr-FR" sz="2400" smtClean="0">
                <a:hlinkClick r:id="rId3"/>
              </a:rPr>
              <a:t>McGrattan K</a:t>
            </a:r>
            <a:r>
              <a:rPr lang="fr-FR" sz="2400" smtClean="0"/>
              <a:t>, </a:t>
            </a:r>
            <a:r>
              <a:rPr lang="fr-FR" sz="2400" smtClean="0">
                <a:hlinkClick r:id="rId4"/>
              </a:rPr>
              <a:t>Aas-Eng K</a:t>
            </a:r>
            <a:r>
              <a:rPr lang="fr-FR" sz="2400" smtClean="0"/>
              <a:t>, </a:t>
            </a:r>
            <a:r>
              <a:rPr lang="fr-FR" sz="2400" smtClean="0">
                <a:hlinkClick r:id="rId5"/>
              </a:rPr>
              <a:t>Smith AF</a:t>
            </a:r>
            <a:r>
              <a:rPr lang="fr-FR" sz="2400" smtClean="0"/>
              <a:t>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fr-FR" smtClean="0"/>
              <a:t>CONCLUSIONS: In experienced hands, ultrasound provides at least as good success rates as other methods of peripheral nerve location. </a:t>
            </a:r>
            <a:r>
              <a:rPr lang="fr-FR" smtClean="0">
                <a:solidFill>
                  <a:srgbClr val="C00000"/>
                </a:solidFill>
              </a:rPr>
              <a:t>Individual studies have demonstrated that ultrasound may reduce complication rates </a:t>
            </a:r>
            <a:r>
              <a:rPr lang="fr-FR" smtClean="0"/>
              <a:t>and improve quality, performance time, and time to onset of blocks. Due to wide variations in study outcomes we chose not to combine the studies in our analysis. </a:t>
            </a:r>
          </a:p>
        </p:txBody>
      </p:sp>
    </p:spTree>
    <p:extLst>
      <p:ext uri="{BB962C8B-B14F-4D97-AF65-F5344CB8AC3E}">
        <p14:creationId xmlns:p14="http://schemas.microsoft.com/office/powerpoint/2010/main" val="24365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335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632779" cy="18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1" y="2420888"/>
            <a:ext cx="7871611" cy="40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6632"/>
            <a:ext cx="86391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Prise en charge des patients &amp; éléments organisationnels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 smtClean="0"/>
              <a:t>Patient de 61 ans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 smtClean="0"/>
              <a:t>ATCD </a:t>
            </a:r>
            <a:r>
              <a:rPr lang="fr-FR" sz="2800" dirty="0"/>
              <a:t>K </a:t>
            </a:r>
            <a:r>
              <a:rPr lang="fr-FR" sz="2800" dirty="0" err="1"/>
              <a:t>epidermoide</a:t>
            </a:r>
            <a:r>
              <a:rPr lang="fr-FR" sz="2800" dirty="0"/>
              <a:t> de la CVD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/>
              <a:t>Laryngectomie subtotale 2004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/>
              <a:t>Intervention pour K prostate en </a:t>
            </a:r>
            <a:r>
              <a:rPr lang="fr-FR" sz="2800" dirty="0" err="1"/>
              <a:t>janv</a:t>
            </a:r>
            <a:r>
              <a:rPr lang="fr-FR" sz="2800" dirty="0"/>
              <a:t>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/>
              <a:t>Radiographie thoracique dans le bilan préopératoire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« Opacité hétérogène à contours relativement géométriques en projection sous hilaire droite de face et située à la partie postérieur du poumon vraisemblablement dans le lobe inférieur à rechercher sur d’anciens clichés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Intervention janvier 2008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800"/>
              <a:t>Courant 2008 : pesanteur basi thoracique droite puis douleurs. </a:t>
            </a:r>
          </a:p>
          <a:p>
            <a:pPr>
              <a:lnSpc>
                <a:spcPct val="80000"/>
              </a:lnSpc>
            </a:pPr>
            <a:r>
              <a:rPr lang="fr-FR" sz="2800"/>
              <a:t>Septembre 2008 : radiographie « syndrome de masse en projection lingulaire droite homogène bien limitée compatible avec une adénopathie. Les confrontations à des données tomodensitométriques apparaissent nécessaires</a:t>
            </a:r>
          </a:p>
          <a:p>
            <a:pPr>
              <a:lnSpc>
                <a:spcPct val="80000"/>
              </a:lnSpc>
            </a:pPr>
            <a:r>
              <a:rPr lang="fr-FR" sz="2800"/>
              <a:t>Scanner : masse de 8 cm de densité hétérogène avec quelques calcifications en son sein et contact étroit avec la plèvre pariétale postérieure droite et les parties molles adjacentes notamment para vertébrales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Carcinome epidermoïde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/>
              <a:t>Chimiothérapie </a:t>
            </a:r>
            <a:r>
              <a:rPr lang="fr-FR" sz="2800" dirty="0" err="1"/>
              <a:t>néoadjuvante</a:t>
            </a:r>
            <a:endParaRPr lang="fr-FR" sz="2800" dirty="0"/>
          </a:p>
          <a:p>
            <a:r>
              <a:rPr lang="fr-FR" sz="2800" dirty="0"/>
              <a:t>Lobectomie inférieure droite novembre 2008</a:t>
            </a:r>
          </a:p>
          <a:p>
            <a:r>
              <a:rPr lang="fr-FR" sz="2800" dirty="0"/>
              <a:t>Pneumopathie postopératoire</a:t>
            </a:r>
          </a:p>
          <a:p>
            <a:r>
              <a:rPr lang="fr-FR" sz="2800" dirty="0"/>
              <a:t>Nécrose myocardique</a:t>
            </a:r>
          </a:p>
          <a:p>
            <a:r>
              <a:rPr lang="fr-FR" sz="2800" dirty="0"/>
              <a:t>SDRA</a:t>
            </a:r>
          </a:p>
          <a:p>
            <a:r>
              <a:rPr lang="fr-FR" sz="2800" dirty="0"/>
              <a:t>Choc septique</a:t>
            </a:r>
          </a:p>
          <a:p>
            <a:r>
              <a:rPr lang="fr-FR" sz="2800" dirty="0"/>
              <a:t>Fistule </a:t>
            </a:r>
            <a:r>
              <a:rPr lang="fr-FR" sz="2800" dirty="0" err="1"/>
              <a:t>trachéobronchique</a:t>
            </a:r>
            <a:r>
              <a:rPr lang="fr-FR" sz="2800" dirty="0"/>
              <a:t> </a:t>
            </a:r>
          </a:p>
          <a:p>
            <a:r>
              <a:rPr lang="fr-FR" sz="2800" dirty="0" smtClean="0"/>
              <a:t>DCD </a:t>
            </a:r>
            <a:r>
              <a:rPr lang="fr-FR" sz="2800" dirty="0" smtClean="0"/>
              <a:t>décembre </a:t>
            </a:r>
            <a:r>
              <a:rPr lang="fr-FR" sz="2800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/>
              <a:t>CAUSES DU DOMMAGE ET LIEN DE CAUSALITE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 smtClean="0"/>
              <a:t>Perte de chance de survie à 5 ans = 40%</a:t>
            </a:r>
          </a:p>
          <a:p>
            <a:pPr>
              <a:lnSpc>
                <a:spcPct val="80000"/>
              </a:lnSpc>
            </a:pPr>
            <a:r>
              <a:rPr lang="fr-FR" sz="2800" dirty="0" smtClean="0"/>
              <a:t>Anesthésiste </a:t>
            </a:r>
            <a:r>
              <a:rPr lang="fr-FR" sz="2800" dirty="0"/>
              <a:t>qui a réalisé l’anesthésie : n’a jamais regardé la radiographie du thorax  : non conforme aux règles de l’art = faute engageant la responsabilité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Radiologue : devait consulter le dossier et informer l’anesthésiste et le chirurgien. N’a pas rempli son obligation de moyen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Chirurgien n’a pas vu la RX de thorax . N’a pas rempli son obligation de moyen même si la « pratique courante » faisait que le chirurgien s’en remettait à l’anesthésiste. Responsabilité engagée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82563" y="5854700"/>
            <a:ext cx="2727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63038" y="966788"/>
            <a:ext cx="499252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u="sng" dirty="0">
                <a:latin typeface="+mj-lt"/>
              </a:rPr>
              <a:t>SINISTRALITE MEDECINS LIBERAUX (exercice 2005</a:t>
            </a:r>
            <a:r>
              <a:rPr lang="fr-FR" b="1" u="sng" dirty="0" smtClean="0">
                <a:latin typeface="+mj-lt"/>
              </a:rPr>
              <a:t>)</a:t>
            </a:r>
            <a:endParaRPr lang="fr-FR" sz="2500" b="1" dirty="0">
              <a:latin typeface="+mj-lt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720850" y="1492250"/>
            <a:ext cx="5810250" cy="506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dirty="0"/>
              <a:t>Chirurgie				44.0   %</a:t>
            </a:r>
          </a:p>
          <a:p>
            <a:r>
              <a:rPr lang="fr-FR" sz="2000" dirty="0"/>
              <a:t>Chirurgie esthétique			23.4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Anesthésie-Réanimation</a:t>
            </a:r>
            <a:r>
              <a:rPr lang="fr-FR" sz="2000" dirty="0">
                <a:solidFill>
                  <a:srgbClr val="FF0000"/>
                </a:solidFill>
              </a:rPr>
              <a:t>		</a:t>
            </a:r>
            <a:r>
              <a:rPr lang="fr-FR" sz="2000" dirty="0" smtClean="0">
                <a:solidFill>
                  <a:srgbClr val="FF0000"/>
                </a:solidFill>
              </a:rPr>
              <a:t>	15.0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/>
              <a:t>Stomatologie				13.6</a:t>
            </a:r>
          </a:p>
          <a:p>
            <a:r>
              <a:rPr lang="fr-FR" sz="2000" dirty="0"/>
              <a:t>Obstétrique				12.9</a:t>
            </a:r>
          </a:p>
          <a:p>
            <a:r>
              <a:rPr lang="fr-FR" sz="2000" dirty="0" err="1"/>
              <a:t>Hepato</a:t>
            </a:r>
            <a:r>
              <a:rPr lang="fr-FR" sz="2000" dirty="0"/>
              <a:t>-gastroentérologie 		  </a:t>
            </a:r>
            <a:r>
              <a:rPr lang="fr-FR" sz="2000" dirty="0" smtClean="0"/>
              <a:t>	  6.8</a:t>
            </a:r>
            <a:r>
              <a:rPr lang="fr-FR" sz="2000" dirty="0"/>
              <a:t>	  </a:t>
            </a:r>
          </a:p>
          <a:p>
            <a:r>
              <a:rPr lang="fr-FR" sz="2000" dirty="0"/>
              <a:t>OPH					  6.6</a:t>
            </a:r>
          </a:p>
          <a:p>
            <a:r>
              <a:rPr lang="fr-FR" sz="2000" dirty="0"/>
              <a:t>ORL		 			  6.5</a:t>
            </a:r>
          </a:p>
          <a:p>
            <a:r>
              <a:rPr lang="fr-FR" sz="2000" dirty="0"/>
              <a:t>Imagerie médicale			  5.8</a:t>
            </a:r>
          </a:p>
          <a:p>
            <a:r>
              <a:rPr lang="fr-FR" sz="2000" dirty="0"/>
              <a:t>Dermatologie				  2.9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			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Cardiologie				  2.4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Médecine générale			  1.14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Pneumologie				  1.03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Pédiatrie				  1.00</a:t>
            </a:r>
          </a:p>
          <a:p>
            <a:pPr>
              <a:lnSpc>
                <a:spcPct val="105000"/>
              </a:lnSpc>
            </a:pPr>
            <a:r>
              <a:rPr lang="fr-FR" sz="2000" dirty="0"/>
              <a:t>Psychiatrie				  0.64</a:t>
            </a:r>
            <a:r>
              <a:rPr lang="fr-FR" sz="2000" dirty="0">
                <a:solidFill>
                  <a:schemeClr val="bg1"/>
                </a:solidFill>
              </a:rPr>
              <a:t>	</a:t>
            </a:r>
            <a:r>
              <a:rPr lang="fr-FR" sz="2000" dirty="0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71475" y="6551613"/>
            <a:ext cx="534035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500" b="1">
                <a:solidFill>
                  <a:schemeClr val="bg1"/>
                </a:solidFill>
                <a:latin typeface="Arial" charset="0"/>
              </a:rPr>
              <a:t>(a) déclarations accidents corporels pour 100 sociétaires</a:t>
            </a:r>
            <a:endParaRPr lang="fr-FR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735138" y="4589463"/>
            <a:ext cx="1371600" cy="381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b="1">
                <a:solidFill>
                  <a:schemeClr val="bg1"/>
                </a:solidFill>
                <a:latin typeface="Arial" charset="0"/>
              </a:rPr>
              <a:t>Moyenne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434138" y="4570413"/>
            <a:ext cx="762000" cy="381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b="1">
                <a:solidFill>
                  <a:schemeClr val="bg1"/>
                </a:solidFill>
                <a:latin typeface="Arial" charset="0"/>
              </a:rPr>
              <a:t>2.63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247775" y="123825"/>
            <a:ext cx="671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 u="sng">
                <a:solidFill>
                  <a:schemeClr val="bg1"/>
                </a:solidFill>
                <a:latin typeface="Arial" charset="0"/>
                <a:cs typeface="Arial" charset="0"/>
              </a:rPr>
              <a:t>RESPONSABILITE MEDICALE</a:t>
            </a:r>
          </a:p>
        </p:txBody>
      </p:sp>
      <p:pic>
        <p:nvPicPr>
          <p:cNvPr id="95242" name="Picture 10" descr="Logo si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82663" cy="954088"/>
          </a:xfrm>
          <a:prstGeom prst="rect">
            <a:avLst/>
          </a:prstGeom>
          <a:noFill/>
        </p:spPr>
      </p:pic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8172450" y="0"/>
          <a:ext cx="9969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5" imgW="2448267" imgH="2172003" progId="MSPhotoEd.3">
                  <p:embed/>
                </p:oleObj>
              </mc:Choice>
              <mc:Fallback>
                <p:oleObj name="Photo Editor Photo" r:id="rId5" imgW="2448267" imgH="2172003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0"/>
                        <a:ext cx="9969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INDEMNISATION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Anesthésiste de consultation 40%</a:t>
            </a:r>
          </a:p>
          <a:p>
            <a:r>
              <a:rPr lang="fr-FR"/>
              <a:t>Anesthésiste de bloc 20%</a:t>
            </a:r>
          </a:p>
          <a:p>
            <a:r>
              <a:rPr lang="fr-FR"/>
              <a:t>Radiologue 10%</a:t>
            </a:r>
          </a:p>
          <a:p>
            <a:r>
              <a:rPr lang="fr-FR"/>
              <a:t>Chirurgien 10%</a:t>
            </a:r>
          </a:p>
          <a:p>
            <a:r>
              <a:rPr lang="fr-FR"/>
              <a:t>Pneumologue consulté en préopératoire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49"/>
            <a:ext cx="85091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7454801" cy="11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Calibri" pitchFamily="34" charset="0"/>
              </a:rPr>
              <a:t>Transmission d’information et respect du contrat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400" dirty="0" smtClean="0">
                <a:latin typeface="Calibri" pitchFamily="34" charset="0"/>
              </a:rPr>
              <a:t>Patiente de 51 ans, </a:t>
            </a:r>
            <a:r>
              <a:rPr lang="fr-FR" sz="2400" dirty="0" err="1" smtClean="0">
                <a:latin typeface="Calibri" pitchFamily="34" charset="0"/>
              </a:rPr>
              <a:t>Tendinopathie</a:t>
            </a:r>
            <a:r>
              <a:rPr lang="fr-FR" sz="2400" dirty="0" smtClean="0">
                <a:latin typeface="Calibri" pitchFamily="34" charset="0"/>
              </a:rPr>
              <a:t> de la coiffe des rotateurs + calcifications du tendon du sus épineux</a:t>
            </a:r>
          </a:p>
          <a:p>
            <a:pPr eaLnBrk="1" hangingPunct="1">
              <a:buFontTx/>
              <a:buNone/>
            </a:pPr>
            <a:r>
              <a:rPr lang="fr-FR" sz="2400" dirty="0" smtClean="0">
                <a:latin typeface="Calibri" pitchFamily="34" charset="0"/>
              </a:rPr>
              <a:t>			</a:t>
            </a:r>
            <a:r>
              <a:rPr lang="fr-FR" sz="2400" dirty="0" err="1" smtClean="0">
                <a:latin typeface="Calibri" pitchFamily="34" charset="0"/>
              </a:rPr>
              <a:t>acromioplastie</a:t>
            </a:r>
            <a:r>
              <a:rPr lang="fr-FR" sz="2400" dirty="0" smtClean="0">
                <a:latin typeface="Calibri" pitchFamily="34" charset="0"/>
              </a:rPr>
              <a:t> + arthrolyse</a:t>
            </a:r>
          </a:p>
          <a:p>
            <a:pPr eaLnBrk="1" hangingPunct="1"/>
            <a:r>
              <a:rPr lang="fr-FR" sz="2400" dirty="0" smtClean="0">
                <a:latin typeface="Calibri" pitchFamily="34" charset="0"/>
              </a:rPr>
              <a:t>Consultation d’anesthésie : </a:t>
            </a:r>
          </a:p>
          <a:p>
            <a:pPr lvl="1" eaLnBrk="1" hangingPunct="1"/>
            <a:r>
              <a:rPr lang="fr-FR" sz="2000" dirty="0" smtClean="0">
                <a:latin typeface="Calibri" pitchFamily="34" charset="0"/>
              </a:rPr>
              <a:t>Allergies aux pollens, colorants et à l’iode</a:t>
            </a:r>
          </a:p>
          <a:p>
            <a:pPr lvl="1" eaLnBrk="1" hangingPunct="1"/>
            <a:r>
              <a:rPr lang="fr-FR" sz="2000" b="1" dirty="0" smtClean="0">
                <a:solidFill>
                  <a:schemeClr val="accent2"/>
                </a:solidFill>
                <a:latin typeface="Calibri" pitchFamily="34" charset="0"/>
              </a:rPr>
              <a:t>Choix de la technique : anesthésie générale</a:t>
            </a:r>
          </a:p>
          <a:p>
            <a:pPr lvl="1" eaLnBrk="1" hangingPunct="1"/>
            <a:r>
              <a:rPr lang="fr-FR" sz="2000" dirty="0" smtClean="0">
                <a:latin typeface="Calibri" pitchFamily="34" charset="0"/>
              </a:rPr>
              <a:t>Information écrite sur la technique d’anesthésie et ses complications </a:t>
            </a:r>
          </a:p>
          <a:p>
            <a:r>
              <a:rPr lang="fr-FR" sz="2400" dirty="0" smtClean="0">
                <a:latin typeface="Calibri" pitchFamily="34" charset="0"/>
              </a:rPr>
              <a:t>Bloc opératoire : </a:t>
            </a:r>
            <a:r>
              <a:rPr lang="fr-FR" sz="2400" dirty="0" smtClean="0">
                <a:solidFill>
                  <a:schemeClr val="accent2"/>
                </a:solidFill>
                <a:latin typeface="Calibri" pitchFamily="34" charset="0"/>
              </a:rPr>
              <a:t>anesthésiste différent</a:t>
            </a:r>
            <a:r>
              <a:rPr lang="fr-FR" sz="2400" dirty="0" smtClean="0">
                <a:latin typeface="Calibri" pitchFamily="34" charset="0"/>
              </a:rPr>
              <a:t> de celui de la consultation </a:t>
            </a:r>
            <a:r>
              <a:rPr lang="fr-FR" sz="2400" dirty="0" smtClean="0">
                <a:solidFill>
                  <a:srgbClr val="F83E59"/>
                </a:solidFill>
                <a:latin typeface="Calibri" pitchFamily="34" charset="0"/>
              </a:rPr>
              <a:t>propose un bloc périphérique en salle d’opération</a:t>
            </a:r>
            <a:r>
              <a:rPr lang="fr-FR" sz="2400" dirty="0" smtClean="0">
                <a:latin typeface="Calibri" pitchFamily="34" charset="0"/>
              </a:rPr>
              <a:t> au motif d’une meilleure analgésie </a:t>
            </a:r>
            <a:r>
              <a:rPr lang="fr-FR" sz="2400" dirty="0" smtClean="0">
                <a:latin typeface="Calibri" pitchFamily="34" charset="0"/>
              </a:rPr>
              <a:t>postopératoire </a:t>
            </a:r>
            <a:r>
              <a:rPr lang="fr-FR" sz="2400" dirty="0" smtClean="0">
                <a:latin typeface="Calibri" pitchFamily="34" charset="0"/>
              </a:rPr>
              <a:t>: Réalisation d’un bloc sus claviculaire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latin typeface="Calibri" pitchFamily="34" charset="0"/>
              </a:rPr>
              <a:t>Transmission d’information et respect du contrat</a:t>
            </a:r>
            <a:endParaRPr lang="fr-FR" sz="4000" dirty="0" smtClean="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fr-FR" sz="2400" dirty="0" smtClean="0">
                <a:solidFill>
                  <a:srgbClr val="F83E59"/>
                </a:solidFill>
                <a:latin typeface="Calibri" pitchFamily="34" charset="0"/>
              </a:rPr>
              <a:t>Quitte l’établissement le lendemain sans avoir revu l’anesthésiste</a:t>
            </a:r>
          </a:p>
          <a:p>
            <a:r>
              <a:rPr lang="fr-FR" sz="2400" dirty="0" smtClean="0">
                <a:latin typeface="Calibri" pitchFamily="34" charset="0"/>
              </a:rPr>
              <a:t>Dyspnée et toux dans les jours suivants</a:t>
            </a:r>
          </a:p>
          <a:p>
            <a:r>
              <a:rPr lang="fr-FR" sz="2400" dirty="0" smtClean="0">
                <a:latin typeface="Calibri" pitchFamily="34" charset="0"/>
              </a:rPr>
              <a:t>Effectue un cliché thoracique en ville qui montre un </a:t>
            </a:r>
            <a:r>
              <a:rPr lang="fr-FR" sz="2400" dirty="0" smtClean="0">
                <a:solidFill>
                  <a:srgbClr val="F83E59"/>
                </a:solidFill>
                <a:latin typeface="Calibri" pitchFamily="34" charset="0"/>
              </a:rPr>
              <a:t>pneumothorax</a:t>
            </a:r>
            <a:r>
              <a:rPr lang="fr-FR" sz="2400" dirty="0" smtClean="0">
                <a:latin typeface="Calibri" pitchFamily="34" charset="0"/>
              </a:rPr>
              <a:t> qui sera drainé pendant plusieurs jours en hospitalisation</a:t>
            </a:r>
          </a:p>
          <a:p>
            <a:r>
              <a:rPr lang="fr-FR" sz="2400" dirty="0" smtClean="0">
                <a:latin typeface="Calibri" pitchFamily="34" charset="0"/>
              </a:rPr>
              <a:t>Pas de séquelle fonctionnelle</a:t>
            </a:r>
          </a:p>
          <a:p>
            <a:r>
              <a:rPr lang="fr-FR" sz="2400" i="1" dirty="0" smtClean="0">
                <a:latin typeface="Calibri" pitchFamily="34" charset="0"/>
              </a:rPr>
              <a:t>La patiente estime : </a:t>
            </a:r>
          </a:p>
          <a:p>
            <a:r>
              <a:rPr lang="fr-FR" sz="2400" dirty="0" smtClean="0">
                <a:latin typeface="Calibri" pitchFamily="34" charset="0"/>
              </a:rPr>
              <a:t>que la technique d’anesthésie lui a été imposée</a:t>
            </a:r>
          </a:p>
          <a:p>
            <a:r>
              <a:rPr lang="fr-FR" sz="2400" dirty="0" smtClean="0">
                <a:latin typeface="Calibri" pitchFamily="34" charset="0"/>
              </a:rPr>
              <a:t>qu’une négligence a prévalue à sa sortie de l’établissement</a:t>
            </a:r>
          </a:p>
          <a:p>
            <a:r>
              <a:rPr lang="fr-FR" sz="2400" dirty="0" smtClean="0">
                <a:latin typeface="Calibri" pitchFamily="34" charset="0"/>
              </a:rPr>
              <a:t>que ses symptômes n’ont pas été pris en considération</a:t>
            </a:r>
          </a:p>
          <a:p>
            <a:r>
              <a:rPr lang="fr-FR" sz="2400" dirty="0" smtClean="0">
                <a:latin typeface="Calibri" pitchFamily="34" charset="0"/>
              </a:rPr>
              <a:t>qu’elle a subit un préjudice douloureux et fonctionnel</a:t>
            </a:r>
          </a:p>
          <a:p>
            <a:endParaRPr lang="fr-FR" sz="2400" dirty="0" smtClean="0">
              <a:solidFill>
                <a:srgbClr val="F83E59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endParaRPr lang="fr-FR" sz="2400" dirty="0" smtClean="0">
              <a:latin typeface="Comic Sans MS" pitchFamily="66" charset="0"/>
            </a:endParaRP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</a:pPr>
            <a:endParaRPr lang="fr-FR" sz="2400" dirty="0" smtClean="0">
              <a:latin typeface="+mj-lt"/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fr-FR" sz="2400" dirty="0" smtClean="0">
                <a:latin typeface="+mj-lt"/>
              </a:rPr>
              <a:t>NON RESPECT DU CONTRAT PRIS EN CONSULTATION</a:t>
            </a:r>
          </a:p>
          <a:p>
            <a:pPr lvl="1" algn="just">
              <a:buFont typeface="Symbol" pitchFamily="18" charset="2"/>
              <a:buChar char=""/>
            </a:pPr>
            <a:r>
              <a:rPr lang="fr-FR" sz="2000" dirty="0" smtClean="0">
                <a:latin typeface="+mj-lt"/>
              </a:rPr>
              <a:t>Technique effectuée différente de la technique proposée</a:t>
            </a:r>
          </a:p>
          <a:p>
            <a:pPr lvl="1" algn="just">
              <a:buFont typeface="Symbol" pitchFamily="18" charset="2"/>
              <a:buChar char=""/>
            </a:pPr>
            <a:r>
              <a:rPr lang="fr-FR" sz="2000" dirty="0" smtClean="0">
                <a:latin typeface="+mj-lt"/>
              </a:rPr>
              <a:t>Sans évènement intercurrent</a:t>
            </a:r>
          </a:p>
          <a:p>
            <a:pPr lvl="1" algn="just">
              <a:buFont typeface="Symbol" pitchFamily="18" charset="2"/>
              <a:buChar char=""/>
            </a:pPr>
            <a:r>
              <a:rPr lang="fr-FR" sz="2000" dirty="0" smtClean="0">
                <a:latin typeface="+mj-lt"/>
              </a:rPr>
              <a:t>« imposée » à la patiente sans consentement libre &amp; éclairé</a:t>
            </a:r>
          </a:p>
          <a:p>
            <a:pPr algn="just" eaLnBrk="1" hangingPunct="1">
              <a:buFont typeface="Symbol" pitchFamily="18" charset="2"/>
              <a:buChar char=""/>
            </a:pPr>
            <a:endParaRPr lang="fr-FR" sz="2400" dirty="0" smtClean="0">
              <a:latin typeface="+mj-lt"/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fr-FR" sz="2400" dirty="0" smtClean="0">
                <a:latin typeface="+mj-lt"/>
              </a:rPr>
              <a:t>NEGLIGENCE DANS LE SUIVI EN POSTOPERATOIRE</a:t>
            </a:r>
          </a:p>
          <a:p>
            <a:pPr lvl="1" algn="just">
              <a:buFont typeface="Symbol" pitchFamily="18" charset="2"/>
              <a:buChar char=""/>
            </a:pPr>
            <a:r>
              <a:rPr lang="fr-FR" sz="2000" dirty="0" smtClean="0">
                <a:latin typeface="+mj-lt"/>
              </a:rPr>
              <a:t>Qui assure le suivi postopératoire</a:t>
            </a:r>
          </a:p>
          <a:p>
            <a:pPr lvl="1" algn="just">
              <a:buFont typeface="Symbol" pitchFamily="18" charset="2"/>
              <a:buChar char=""/>
            </a:pPr>
            <a:r>
              <a:rPr lang="fr-FR" sz="2000" dirty="0" smtClean="0">
                <a:latin typeface="+mj-lt"/>
              </a:rPr>
              <a:t>Problème émergent de la responsabilité partagée médicale et chirurgicale (gestion des complications, reprise des traitements etc.)</a:t>
            </a:r>
          </a:p>
          <a:p>
            <a:pPr algn="just" eaLnBrk="1" hangingPunct="1">
              <a:buFont typeface="Symbol" pitchFamily="18" charset="2"/>
              <a:buChar char=""/>
            </a:pPr>
            <a:endParaRPr lang="fr-FR" sz="2400" i="1" dirty="0" smtClean="0">
              <a:solidFill>
                <a:srgbClr val="F83E59"/>
              </a:solidFill>
            </a:endParaRPr>
          </a:p>
          <a:p>
            <a:pPr eaLnBrk="1" hangingPunct="1"/>
            <a:endParaRPr lang="fr-FR" sz="2000" dirty="0" smtClean="0">
              <a:latin typeface="Comic Sans MS" pitchFamily="66" charset="0"/>
            </a:endParaRP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latin typeface="Calibri" pitchFamily="34" charset="0"/>
              </a:rPr>
              <a:t>Transmission d’information et respect du contrat</a:t>
            </a:r>
            <a:endParaRPr lang="fr-FR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558088" cy="792162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764704"/>
            <a:ext cx="7848600" cy="563609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Les </a:t>
            </a:r>
            <a:r>
              <a:rPr lang="en-GB" sz="2800" b="1" dirty="0" err="1" smtClean="0">
                <a:solidFill>
                  <a:schemeClr val="tx1"/>
                </a:solidFill>
              </a:rPr>
              <a:t>différentes</a:t>
            </a:r>
            <a:r>
              <a:rPr lang="en-GB" sz="2800" b="1" dirty="0" smtClean="0">
                <a:solidFill>
                  <a:schemeClr val="tx1"/>
                </a:solidFill>
              </a:rPr>
              <a:t> questions du </a:t>
            </a:r>
            <a:r>
              <a:rPr lang="en-GB" sz="2800" b="1" dirty="0" err="1" smtClean="0">
                <a:solidFill>
                  <a:schemeClr val="tx1"/>
                </a:solidFill>
              </a:rPr>
              <a:t>juge</a:t>
            </a:r>
            <a:r>
              <a:rPr lang="en-GB" sz="2800" b="1" dirty="0" smtClean="0">
                <a:solidFill>
                  <a:schemeClr val="tx1"/>
                </a:solidFill>
              </a:rPr>
              <a:t> = mission de </a:t>
            </a:r>
            <a:r>
              <a:rPr lang="en-GB" sz="2800" b="1" dirty="0" err="1" smtClean="0">
                <a:solidFill>
                  <a:schemeClr val="tx1"/>
                </a:solidFill>
              </a:rPr>
              <a:t>l’expertise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les </a:t>
            </a:r>
            <a:r>
              <a:rPr lang="en-GB" sz="2800" dirty="0" err="1" smtClean="0">
                <a:solidFill>
                  <a:schemeClr val="tx1"/>
                </a:solidFill>
              </a:rPr>
              <a:t>actes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pratiqués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étaient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ils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indiqués</a:t>
            </a:r>
            <a:r>
              <a:rPr lang="en-GB" sz="2800" dirty="0" smtClean="0">
                <a:solidFill>
                  <a:schemeClr val="tx1"/>
                </a:solidFill>
              </a:rPr>
              <a:t> et </a:t>
            </a:r>
            <a:r>
              <a:rPr lang="en-GB" sz="2800" dirty="0" err="1" smtClean="0">
                <a:solidFill>
                  <a:schemeClr val="tx1"/>
                </a:solidFill>
              </a:rPr>
              <a:t>ont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ils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été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effectués</a:t>
            </a:r>
            <a:r>
              <a:rPr lang="en-GB" sz="2800" dirty="0" smtClean="0">
                <a:solidFill>
                  <a:schemeClr val="tx1"/>
                </a:solidFill>
              </a:rPr>
              <a:t> en accord avec </a:t>
            </a:r>
            <a:r>
              <a:rPr lang="en-GB" sz="2800" dirty="0" err="1" smtClean="0">
                <a:solidFill>
                  <a:srgbClr val="C00000"/>
                </a:solidFill>
              </a:rPr>
              <a:t>l’état</a:t>
            </a:r>
            <a:r>
              <a:rPr lang="en-GB" sz="2800" dirty="0" smtClean="0">
                <a:solidFill>
                  <a:srgbClr val="C00000"/>
                </a:solidFill>
              </a:rPr>
              <a:t> de la science </a:t>
            </a:r>
            <a:r>
              <a:rPr lang="en-GB" sz="2800" dirty="0" smtClean="0">
                <a:solidFill>
                  <a:schemeClr val="tx1"/>
                </a:solidFill>
              </a:rPr>
              <a:t>au moment des </a:t>
            </a:r>
            <a:r>
              <a:rPr lang="en-GB" sz="2800" dirty="0" err="1" smtClean="0">
                <a:solidFill>
                  <a:schemeClr val="tx1"/>
                </a:solidFill>
              </a:rPr>
              <a:t>faits</a:t>
            </a:r>
            <a:r>
              <a:rPr lang="en-GB" sz="2800" dirty="0" smtClean="0">
                <a:solidFill>
                  <a:schemeClr val="tx1"/>
                </a:solidFill>
              </a:rPr>
              <a:t>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Le patient a-t-</a:t>
            </a:r>
            <a:r>
              <a:rPr lang="en-GB" sz="2800" dirty="0" err="1" smtClean="0">
                <a:solidFill>
                  <a:srgbClr val="C00000"/>
                </a:solidFill>
              </a:rPr>
              <a:t>il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été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informé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des </a:t>
            </a:r>
            <a:r>
              <a:rPr lang="en-GB" sz="2800" dirty="0" err="1" smtClean="0">
                <a:solidFill>
                  <a:schemeClr val="tx1"/>
                </a:solidFill>
              </a:rPr>
              <a:t>risques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inhérents</a:t>
            </a:r>
            <a:r>
              <a:rPr lang="en-GB" sz="2800" dirty="0" smtClean="0">
                <a:solidFill>
                  <a:schemeClr val="tx1"/>
                </a:solidFill>
              </a:rPr>
              <a:t> à la </a:t>
            </a:r>
            <a:r>
              <a:rPr lang="en-GB" sz="2800" dirty="0" err="1" smtClean="0">
                <a:solidFill>
                  <a:schemeClr val="tx1"/>
                </a:solidFill>
              </a:rPr>
              <a:t>pratique</a:t>
            </a:r>
            <a:r>
              <a:rPr lang="en-GB" sz="2800" dirty="0" smtClean="0">
                <a:solidFill>
                  <a:schemeClr val="tx1"/>
                </a:solidFill>
              </a:rPr>
              <a:t> de </a:t>
            </a:r>
            <a:r>
              <a:rPr lang="en-GB" sz="2800" dirty="0" err="1" smtClean="0">
                <a:solidFill>
                  <a:schemeClr val="tx1"/>
                </a:solidFill>
              </a:rPr>
              <a:t>ces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actes</a:t>
            </a:r>
            <a:r>
              <a:rPr lang="en-GB" sz="2800" dirty="0" smtClean="0">
                <a:solidFill>
                  <a:schemeClr val="tx1"/>
                </a:solidFill>
              </a:rPr>
              <a:t>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Y-a-t-</a:t>
            </a:r>
            <a:r>
              <a:rPr lang="en-GB" sz="2800" dirty="0" err="1" smtClean="0">
                <a:solidFill>
                  <a:schemeClr val="tx1"/>
                </a:solidFill>
              </a:rPr>
              <a:t>il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relation entre la </a:t>
            </a:r>
            <a:r>
              <a:rPr lang="en-GB" sz="2800" dirty="0" err="1" smtClean="0">
                <a:solidFill>
                  <a:srgbClr val="C00000"/>
                </a:solidFill>
              </a:rPr>
              <a:t>plainte</a:t>
            </a:r>
            <a:r>
              <a:rPr lang="en-GB" sz="2800" dirty="0" smtClean="0">
                <a:solidFill>
                  <a:srgbClr val="C00000"/>
                </a:solidFill>
              </a:rPr>
              <a:t> du patient et les </a:t>
            </a:r>
            <a:r>
              <a:rPr lang="en-GB" sz="2800" dirty="0" err="1" smtClean="0">
                <a:solidFill>
                  <a:srgbClr val="C00000"/>
                </a:solidFill>
              </a:rPr>
              <a:t>actes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pratiqués</a:t>
            </a:r>
            <a:r>
              <a:rPr lang="en-GB" sz="2800" dirty="0" smtClean="0">
                <a:solidFill>
                  <a:schemeClr val="tx1"/>
                </a:solidFill>
              </a:rPr>
              <a:t>? Relation de </a:t>
            </a:r>
            <a:r>
              <a:rPr lang="en-GB" sz="2800" dirty="0" err="1" smtClean="0">
                <a:solidFill>
                  <a:schemeClr val="tx1"/>
                </a:solidFill>
              </a:rPr>
              <a:t>causalité</a:t>
            </a:r>
            <a:r>
              <a:rPr lang="en-GB" sz="2800" dirty="0" smtClean="0">
                <a:solidFill>
                  <a:schemeClr val="tx1"/>
                </a:solidFill>
              </a:rPr>
              <a:t> entre les </a:t>
            </a:r>
            <a:r>
              <a:rPr lang="en-GB" sz="2800" dirty="0" err="1" smtClean="0">
                <a:solidFill>
                  <a:schemeClr val="tx1"/>
                </a:solidFill>
              </a:rPr>
              <a:t>actes</a:t>
            </a:r>
            <a:r>
              <a:rPr lang="en-GB" sz="2800" dirty="0" smtClean="0">
                <a:solidFill>
                  <a:schemeClr val="tx1"/>
                </a:solidFill>
              </a:rPr>
              <a:t> et les complications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La complication a-t-</a:t>
            </a:r>
            <a:r>
              <a:rPr lang="en-GB" sz="2800" dirty="0" err="1" smtClean="0">
                <a:solidFill>
                  <a:schemeClr val="tx1"/>
                </a:solidFill>
              </a:rPr>
              <a:t>elle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été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correctement</a:t>
            </a:r>
            <a:r>
              <a:rPr lang="en-GB" sz="2800" dirty="0" smtClean="0">
                <a:solidFill>
                  <a:schemeClr val="tx1"/>
                </a:solidFill>
              </a:rPr>
              <a:t> prise en charge 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Quelle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est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l’importance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du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préjudice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(ITP – consolidation : IPP –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préjudices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fonctionnel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esthétique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</a:rPr>
              <a:t>d’agrément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..)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800" dirty="0" smtClean="0">
                <a:solidFill>
                  <a:srgbClr val="0066FF"/>
                </a:solidFill>
              </a:rPr>
              <a:t>Les situations les plus </a:t>
            </a:r>
            <a:r>
              <a:rPr lang="fr-FR" sz="2800" dirty="0" smtClean="0">
                <a:solidFill>
                  <a:srgbClr val="0066FF"/>
                </a:solidFill>
              </a:rPr>
              <a:t>fréquemment rencontrées lors des implications médico-judiciaires</a:t>
            </a:r>
            <a:endParaRPr lang="fr-FR" sz="2800" dirty="0" smtClean="0">
              <a:solidFill>
                <a:srgbClr val="0066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sz="2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Information </a:t>
            </a:r>
            <a:r>
              <a:rPr lang="fr-FR" sz="2800" dirty="0" smtClean="0">
                <a:solidFill>
                  <a:srgbClr val="FF0000"/>
                </a:solidFill>
              </a:rPr>
              <a:t>insuffisante </a:t>
            </a:r>
            <a:r>
              <a:rPr lang="fr-FR" sz="2800" dirty="0" smtClean="0"/>
              <a:t>ou absente sur les risques </a:t>
            </a:r>
            <a:r>
              <a:rPr lang="fr-FR" sz="2800" dirty="0" smtClean="0"/>
              <a:t>(Pas </a:t>
            </a:r>
            <a:r>
              <a:rPr lang="fr-FR" sz="2800" dirty="0" smtClean="0"/>
              <a:t>de consentement réel et pas de proposition </a:t>
            </a:r>
            <a:r>
              <a:rPr lang="fr-FR" sz="2800" dirty="0" smtClean="0"/>
              <a:t>d’alternatives)</a:t>
            </a:r>
            <a:endParaRPr lang="fr-FR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sz="28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Non </a:t>
            </a:r>
            <a:r>
              <a:rPr lang="fr-FR" sz="2800" dirty="0" smtClean="0">
                <a:solidFill>
                  <a:srgbClr val="FF0000"/>
                </a:solidFill>
              </a:rPr>
              <a:t>respect des standards </a:t>
            </a:r>
            <a:r>
              <a:rPr lang="fr-FR" sz="2800" dirty="0" smtClean="0">
                <a:solidFill>
                  <a:srgbClr val="FF0000"/>
                </a:solidFill>
              </a:rPr>
              <a:t>de soin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2800" dirty="0" smtClean="0"/>
              <a:t>Non </a:t>
            </a:r>
            <a:r>
              <a:rPr lang="fr-FR" sz="2800" dirty="0" smtClean="0"/>
              <a:t>prise en charge de la </a:t>
            </a:r>
            <a:r>
              <a:rPr lang="fr-FR" sz="2800" dirty="0" smtClean="0"/>
              <a:t>complication une fois survenue</a:t>
            </a:r>
            <a:endParaRPr lang="fr-FR" sz="2800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09600" y="1484784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3400" y="6324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Implications médico judiciaires </a:t>
            </a:r>
            <a:br>
              <a:rPr lang="fr-FR" dirty="0" smtClean="0"/>
            </a:br>
            <a:r>
              <a:rPr lang="fr-FR" dirty="0" smtClean="0"/>
              <a:t>sujets </a:t>
            </a:r>
            <a:r>
              <a:rPr lang="fr-FR" dirty="0" smtClean="0"/>
              <a:t>controversés (et futurs)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Techniques : </a:t>
            </a:r>
          </a:p>
          <a:p>
            <a:pPr lvl="1"/>
            <a:r>
              <a:rPr lang="fr-FR" dirty="0" smtClean="0"/>
              <a:t>prévention des réveils per anesthésie par l’usage du BIS</a:t>
            </a:r>
          </a:p>
          <a:p>
            <a:pPr lvl="1"/>
            <a:r>
              <a:rPr lang="fr-FR" dirty="0" smtClean="0"/>
              <a:t>Prévention des complications ALR ou cathétérisme par l’échographie</a:t>
            </a:r>
          </a:p>
          <a:p>
            <a:r>
              <a:rPr lang="fr-FR" dirty="0" smtClean="0"/>
              <a:t>Information au </a:t>
            </a:r>
            <a:r>
              <a:rPr lang="fr-FR" dirty="0" smtClean="0"/>
              <a:t>patient et de la famille</a:t>
            </a:r>
            <a:endParaRPr lang="fr-FR" dirty="0" smtClean="0"/>
          </a:p>
          <a:p>
            <a:pPr lvl="1"/>
            <a:r>
              <a:rPr lang="fr-FR" dirty="0" smtClean="0"/>
              <a:t>Controverse sur l’information </a:t>
            </a:r>
            <a:r>
              <a:rPr lang="fr-FR" dirty="0" smtClean="0"/>
              <a:t>écrite</a:t>
            </a:r>
          </a:p>
          <a:p>
            <a:pPr lvl="1"/>
            <a:r>
              <a:rPr lang="fr-FR" dirty="0" smtClean="0"/>
              <a:t>Acharnement thérapeutique vs. abandon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-387424"/>
            <a:ext cx="90487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29" y="3441626"/>
            <a:ext cx="5794669" cy="32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004048" y="4581128"/>
            <a:ext cx="17281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Litigation related to airway and respiratory complications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: an analysis of claims against the NHS in</a:t>
            </a:r>
            <a:br>
              <a:rPr lang="en-US" sz="2400" dirty="0" smtClean="0"/>
            </a:br>
            <a:r>
              <a:rPr lang="en-US" sz="2400" dirty="0" smtClean="0"/>
              <a:t>England 1995–2007. </a:t>
            </a:r>
            <a:br>
              <a:rPr lang="en-US" sz="2400" dirty="0" smtClean="0"/>
            </a:br>
            <a:r>
              <a:rPr lang="en-US" sz="2400" dirty="0" smtClean="0"/>
              <a:t>TM Cook, S Scott, R Mihai</a:t>
            </a:r>
            <a:r>
              <a:rPr lang="fr-FR" sz="2400" dirty="0" smtClean="0"/>
              <a:t>. </a:t>
            </a:r>
            <a:r>
              <a:rPr lang="fr-FR" sz="2400" dirty="0" err="1" smtClean="0"/>
              <a:t>Anaesthesia</a:t>
            </a:r>
            <a:r>
              <a:rPr lang="fr-FR" sz="2400" dirty="0" smtClean="0"/>
              <a:t>, 2010, 65, pages 556–563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8208912" cy="439248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Isolated dental damage claims. ‘Closed claims’ are number and percentages of all claims in that group; ‘closed claims leading to cost’ are number and percentages of closed claims in that group.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Clinical circumstance	Claims	Closed claims	Closed claims leading to cost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All 	94 	80 (85%) 		46 (58%)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By type of airway device or setting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Tracheal intubation 	24 	22 (92%) 		10 (45%)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Tracheal </a:t>
            </a:r>
            <a:r>
              <a:rPr lang="en-US" dirty="0" err="1" smtClean="0">
                <a:solidFill>
                  <a:schemeClr val="tx1"/>
                </a:solidFill>
              </a:rPr>
              <a:t>extubation</a:t>
            </a:r>
            <a:r>
              <a:rPr lang="en-US" dirty="0" smtClean="0">
                <a:solidFill>
                  <a:schemeClr val="tx1"/>
                </a:solidFill>
              </a:rPr>
              <a:t> 	3 	2 (67%) 		2 (100%)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LMA insertion 		2 		1 (50%) 		–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LMA removal 		1 		1 (100%) 		–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ECT 		4 	4 (100%) 		4 (100%)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Unspeciﬁed* 	60 	50 (83%) 		30 (60%)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By type of dentition damaged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Normal dentition 	62 	54 (87%) 		31 (57%)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Dental prostheses 	32 	26 (81%) 		15 (58%)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Ollier   L. Herbin    Juin 2004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fr-FR" sz="3400" dirty="0" smtClean="0"/>
              <a:t>Evolution des bris dentaires sur 10 ans </a:t>
            </a:r>
            <a:br>
              <a:rPr lang="fr-FR" sz="3400" dirty="0" smtClean="0"/>
            </a:br>
            <a:r>
              <a:rPr lang="fr-FR" sz="3400" dirty="0" smtClean="0"/>
              <a:t>Département d’Anesthésie-Réanimation TENON</a:t>
            </a:r>
            <a:endParaRPr lang="fr-FR" sz="3400" dirty="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478213" y="1828800"/>
            <a:ext cx="2265362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552825" y="1828800"/>
            <a:ext cx="211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130 dossiers/</a:t>
            </a:r>
            <a:r>
              <a:rPr lang="fr-FR" sz="1600" b="1"/>
              <a:t>37 bris dentaires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4610100" y="2370138"/>
            <a:ext cx="0" cy="3857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1439863" y="2755900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3373438"/>
            <a:ext cx="1811338" cy="74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85800" y="3429000"/>
            <a:ext cx="18875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74 doléances/</a:t>
            </a:r>
            <a:r>
              <a:rPr lang="fr-FR" sz="1600" b="1"/>
              <a:t>20 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Bris dentaires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552825" y="2755900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47950" y="3373438"/>
            <a:ext cx="1811338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2647950" y="3373438"/>
            <a:ext cx="1962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17 demandes de dossier ou certificat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4760913" y="3373438"/>
            <a:ext cx="18129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667375" y="2755900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1439863" y="2755900"/>
            <a:ext cx="211296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3552825" y="2755900"/>
            <a:ext cx="21145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5667375" y="2755900"/>
            <a:ext cx="21145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7781925" y="2755900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6875463" y="3373438"/>
            <a:ext cx="1811337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837113" y="3373438"/>
            <a:ext cx="166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38 signalisations d’événements 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7102475" y="3451225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     1 éloge</a:t>
            </a:r>
          </a:p>
        </p:txBody>
      </p:sp>
      <p:pic>
        <p:nvPicPr>
          <p:cNvPr id="98333" name="Picture 29" descr="C:\WINDOWS\Bureau\Powerpoint\Annéedolé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14788"/>
            <a:ext cx="4953000" cy="284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Bris </a:t>
            </a:r>
            <a:r>
              <a:rPr lang="fr-FR" dirty="0" smtClean="0"/>
              <a:t>dentaires &amp; Doléances</a:t>
            </a:r>
            <a:endParaRPr lang="fr-FR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19256" cy="4794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>
                <a:sym typeface="Wingdings" pitchFamily="2" charset="2"/>
              </a:rPr>
              <a:t>37 </a:t>
            </a:r>
            <a:r>
              <a:rPr lang="fr-FR" dirty="0">
                <a:sym typeface="Wingdings" pitchFamily="2" charset="2"/>
              </a:rPr>
              <a:t>bris dentaires ont conduit à 20 doléances</a:t>
            </a:r>
          </a:p>
          <a:p>
            <a:pPr>
              <a:lnSpc>
                <a:spcPct val="90000"/>
              </a:lnSpc>
            </a:pPr>
            <a:r>
              <a:rPr lang="fr-FR" dirty="0">
                <a:sym typeface="Wingdings" pitchFamily="2" charset="2"/>
              </a:rPr>
              <a:t>100% des </a:t>
            </a:r>
            <a:r>
              <a:rPr lang="fr-FR" dirty="0" smtClean="0">
                <a:sym typeface="Wingdings" pitchFamily="2" charset="2"/>
              </a:rPr>
              <a:t>doléances </a:t>
            </a:r>
            <a:r>
              <a:rPr lang="fr-FR" dirty="0">
                <a:sym typeface="Wingdings" pitchFamily="2" charset="2"/>
              </a:rPr>
              <a:t>conduisent à un suivi juridique</a:t>
            </a:r>
            <a:endParaRPr lang="fr-FR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  <a:p>
            <a:pPr lvl="1">
              <a:lnSpc>
                <a:spcPct val="90000"/>
              </a:lnSpc>
            </a:pPr>
            <a:endParaRPr lang="fr-F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91680" y="2996952"/>
          <a:ext cx="5638800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Graphique" r:id="rId3" imgW="4677032" imgH="2753110" progId="Excel.Chart.8">
                  <p:embed/>
                </p:oleObj>
              </mc:Choice>
              <mc:Fallback>
                <p:oleObj name="Graphique" r:id="rId3" imgW="4677032" imgH="2753110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96952"/>
                        <a:ext cx="5638800" cy="331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Ollier   L. Herbin    Juin 2004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Leçons tirées des </a:t>
            </a:r>
            <a:r>
              <a:rPr lang="fr-FR" dirty="0"/>
              <a:t>doléances </a:t>
            </a:r>
            <a:r>
              <a:rPr lang="fr-FR" dirty="0" smtClean="0"/>
              <a:t>pour bris dentaire?</a:t>
            </a:r>
            <a:endParaRPr lang="fr-FR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Principale motivation des doléances : indemnisation (100% des cas)</a:t>
            </a:r>
          </a:p>
          <a:p>
            <a:r>
              <a:rPr lang="fr-FR" dirty="0" smtClean="0"/>
              <a:t>Fréquence d’une mauvaise information préalable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PROPOSITION</a:t>
            </a:r>
          </a:p>
          <a:p>
            <a:r>
              <a:rPr lang="fr-FR" dirty="0" smtClean="0"/>
              <a:t>Mettre en place un suivi du patient avant et après intubation </a:t>
            </a:r>
          </a:p>
          <a:p>
            <a:pPr lvl="1"/>
            <a:r>
              <a:rPr lang="fr-FR" dirty="0" smtClean="0"/>
              <a:t>Mention par écrit de l’état constaté en consultation et de la CAT</a:t>
            </a:r>
          </a:p>
          <a:p>
            <a:pPr lvl="1"/>
            <a:r>
              <a:rPr lang="fr-FR" dirty="0" smtClean="0"/>
              <a:t>Si traumatisme, description des circonstances et de la nature (remise d’un document au patient). </a:t>
            </a:r>
          </a:p>
          <a:p>
            <a:pPr lvl="1"/>
            <a:r>
              <a:rPr lang="fr-FR" dirty="0" smtClean="0"/>
              <a:t>Information du patient de la procédure à suivre en cas de réparation</a:t>
            </a:r>
          </a:p>
          <a:p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648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8" y="1772816"/>
            <a:ext cx="8369855" cy="487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475656" y="3933056"/>
            <a:ext cx="15121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475656" y="4869160"/>
            <a:ext cx="69847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7078" y="5157192"/>
            <a:ext cx="254074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0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" y="3212976"/>
            <a:ext cx="9048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01"/>
            <a:ext cx="7920880" cy="288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84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985</Words>
  <Application>Microsoft Office PowerPoint</Application>
  <PresentationFormat>Affichage à l'écran (4:3)</PresentationFormat>
  <Paragraphs>182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Thème Office</vt:lpstr>
      <vt:lpstr>Image</vt:lpstr>
      <vt:lpstr>Photo Editor Photo</vt:lpstr>
      <vt:lpstr>Graphique</vt:lpstr>
      <vt:lpstr>Comment l’évolution médico-judiciaire a modifié notre pratique</vt:lpstr>
      <vt:lpstr>Présentation PowerPoint</vt:lpstr>
      <vt:lpstr>Présentation PowerPoint</vt:lpstr>
      <vt:lpstr>Litigation related to airway and respiratory complications of anaesthesia: an analysis of claims against the NHS in England 1995–2007.  TM Cook, S Scott, R Mihai. Anaesthesia, 2010, 65, pages 556–563 </vt:lpstr>
      <vt:lpstr>Evolution des bris dentaires sur 10 ans  Département d’Anesthésie-Réanimation TENON</vt:lpstr>
      <vt:lpstr>Bris dentaires &amp; Doléances</vt:lpstr>
      <vt:lpstr>Leçons tirées des doléances pour bris dentaire?</vt:lpstr>
      <vt:lpstr>Présentation PowerPoint</vt:lpstr>
      <vt:lpstr>Présentation PowerPoint</vt:lpstr>
      <vt:lpstr>Présentation PowerPoint</vt:lpstr>
      <vt:lpstr>ASA closed claims analysis 1990 – 2010 Metzner et al. Best Practice &amp; Research in Clinical Anesthesiology</vt:lpstr>
      <vt:lpstr>Cochrane Database Syst Rev. 2009 Oct 7;(4):CD006459. Ultrasound guidance for peripheral nerve blockade. Walker KJ, McGrattan K, Aas-Eng K, Smith AF.</vt:lpstr>
      <vt:lpstr>Présentation PowerPoint</vt:lpstr>
      <vt:lpstr>Présentation PowerPoint</vt:lpstr>
      <vt:lpstr>Prise en charge des patients &amp; éléments organisationnels</vt:lpstr>
      <vt:lpstr>Radiographie thoracique dans le bilan préopératoire</vt:lpstr>
      <vt:lpstr>Intervention janvier 2008</vt:lpstr>
      <vt:lpstr>Carcinome epidermoïde</vt:lpstr>
      <vt:lpstr>CAUSES DU DOMMAGE ET LIEN DE CAUSALITE</vt:lpstr>
      <vt:lpstr>INDEMNISATION</vt:lpstr>
      <vt:lpstr>Présentation PowerPoint</vt:lpstr>
      <vt:lpstr>Transmission d’information et respect du contrat</vt:lpstr>
      <vt:lpstr>Transmission d’information et respect du contrat</vt:lpstr>
      <vt:lpstr>Transmission d’information et respect du contrat</vt:lpstr>
      <vt:lpstr>Présentation PowerPoint</vt:lpstr>
      <vt:lpstr>Les situations les plus fréquemment rencontrées lors des implications médico-judiciaires</vt:lpstr>
      <vt:lpstr>Implications médico judiciaires  sujets controversés (et futurs)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l’évolution médico-judiciaire a modifié notre pratique</dc:title>
  <dc:creator>Francis Bonnet</dc:creator>
  <cp:lastModifiedBy>BONNET Francis</cp:lastModifiedBy>
  <cp:revision>17</cp:revision>
  <dcterms:created xsi:type="dcterms:W3CDTF">2014-09-15T12:57:36Z</dcterms:created>
  <dcterms:modified xsi:type="dcterms:W3CDTF">2014-09-17T17:09:41Z</dcterms:modified>
</cp:coreProperties>
</file>