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4" r:id="rId3"/>
    <p:sldId id="333" r:id="rId4"/>
    <p:sldId id="290" r:id="rId5"/>
    <p:sldId id="257" r:id="rId6"/>
    <p:sldId id="258" r:id="rId7"/>
    <p:sldId id="259" r:id="rId8"/>
    <p:sldId id="330" r:id="rId9"/>
    <p:sldId id="262" r:id="rId10"/>
    <p:sldId id="261" r:id="rId11"/>
    <p:sldId id="260" r:id="rId12"/>
    <p:sldId id="263" r:id="rId13"/>
    <p:sldId id="283" r:id="rId14"/>
    <p:sldId id="331" r:id="rId15"/>
    <p:sldId id="286" r:id="rId16"/>
    <p:sldId id="287" r:id="rId17"/>
    <p:sldId id="301" r:id="rId18"/>
    <p:sldId id="296" r:id="rId19"/>
    <p:sldId id="329" r:id="rId20"/>
    <p:sldId id="303" r:id="rId21"/>
    <p:sldId id="304" r:id="rId22"/>
    <p:sldId id="264" r:id="rId23"/>
    <p:sldId id="265" r:id="rId24"/>
    <p:sldId id="342" r:id="rId25"/>
    <p:sldId id="341" r:id="rId26"/>
    <p:sldId id="268" r:id="rId27"/>
    <p:sldId id="267" r:id="rId28"/>
    <p:sldId id="306" r:id="rId29"/>
    <p:sldId id="343" r:id="rId30"/>
    <p:sldId id="314" r:id="rId31"/>
    <p:sldId id="318" r:id="rId32"/>
    <p:sldId id="276" r:id="rId33"/>
    <p:sldId id="315" r:id="rId34"/>
    <p:sldId id="316" r:id="rId35"/>
    <p:sldId id="340" r:id="rId36"/>
    <p:sldId id="344" r:id="rId37"/>
    <p:sldId id="326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04" autoAdjust="0"/>
  </p:normalViewPr>
  <p:slideViewPr>
    <p:cSldViewPr>
      <p:cViewPr>
        <p:scale>
          <a:sx n="50" d="100"/>
          <a:sy n="50" d="100"/>
        </p:scale>
        <p:origin x="-10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245237-8736-491C-B483-E30C6FBCB8F6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2FD2C4-A4A1-4621-B722-F84BBDC5A4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08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2B4D5-02F3-472A-BCBD-4F99A63025F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2D38-67EA-49DE-906C-7C9F3AD591F7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BB08-DE2E-48FB-9EAB-E01501750A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EFA4-648D-4D62-9756-52A5A3CEA244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B91F-0CD5-45F6-B7C8-EB2C5CAF41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E9B2-D376-4B75-8B2E-96FE83EA51DD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5CBC-4805-4DDF-AD79-C46E087FC4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F9B7B-CFF9-4371-92A0-0D7875544D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6278-99BB-436C-9885-D28950F197CB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8325-879B-4C63-A559-23F7E85998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6562-40CA-42D7-9D75-679BA32AA783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F96D-B55F-4289-B1FB-A2989E2FD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738E-20A8-4460-8293-72EF6085ECC1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E154-F147-4A02-A3E9-840A54B3F7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B6FB-B22A-4E8A-9F80-BFDC7F8AEC64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2E06-C7D3-493A-B16B-18B3A4896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FFE8-9356-417A-989A-47F1CD810755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82B3-6DC7-48FA-81C1-4E82A4857A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EC58-7A6F-4ED9-8733-17082BD8E516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E685-996D-49EA-B88E-C0DC729304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999C-5728-492E-AA87-9E470F24C49B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596C-5BF4-4484-AD10-609B616E02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A2FB-0548-4059-AFB2-EF4628332B61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AFC0-3AE8-4DA9-8A52-A2B3350B6F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66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9D74AC-9A44-4412-8789-C28D419D8575}" type="datetimeFigureOut">
              <a:rPr lang="fr-FR"/>
              <a:pPr>
                <a:defRPr/>
              </a:pPr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AAA9BE-4919-40F6-BF84-32A4ECA508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</p:spPr>
        <p:txBody>
          <a:bodyPr/>
          <a:lstStyle/>
          <a:p>
            <a:pPr eaLnBrk="1" hangingPunct="1"/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anesthésiste réanimateur:</a:t>
            </a:r>
            <a:br>
              <a:rPr lang="fr-FR" sz="7200" b="1" dirty="0" smtClean="0"/>
            </a:br>
            <a:r>
              <a:rPr lang="fr-FR" sz="7200" b="1" dirty="0" smtClean="0"/>
              <a:t>quel part pour le libre arbitre?</a:t>
            </a:r>
            <a:br>
              <a:rPr lang="fr-FR" sz="7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1600" b="1" dirty="0" smtClean="0"/>
              <a:t>Kamran SAMII</a:t>
            </a:r>
            <a:br>
              <a:rPr lang="fr-FR" sz="1600" b="1" dirty="0" smtClean="0"/>
            </a:br>
            <a:endParaRPr lang="fr-F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2250"/>
            <a:ext cx="6753225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pc\Desktop\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802562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3150"/>
          </a:xfrm>
        </p:spPr>
        <p:txBody>
          <a:bodyPr/>
          <a:lstStyle/>
          <a:p>
            <a:pPr eaLnBrk="1" hangingPunct="1"/>
            <a:r>
              <a:rPr lang="fr-FR" sz="6000" b="1" smtClean="0"/>
              <a:t>Il existe donc pour un même sujet des pratiques très variables et cette variabilité est irrationnelle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/>
            <a:r>
              <a:rPr lang="fr-FR" sz="5400" b="1" smtClean="0"/>
              <a:t>Il est donc logique d’essayer de proposer des procédures en se basant sur les acquis de la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fr-FR" sz="8000" b="1" dirty="0" smtClean="0"/>
              <a:t>Comment accéder aux acquis de la science</a:t>
            </a:r>
            <a:br>
              <a:rPr lang="fr-FR" sz="8000" b="1" dirty="0" smtClean="0"/>
            </a:br>
            <a:r>
              <a:rPr lang="fr-FR" sz="80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979712" y="2204864"/>
            <a:ext cx="5054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err="1" smtClean="0"/>
              <a:t>Medline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1500" b="1" dirty="0" err="1" smtClean="0"/>
              <a:t>Medline</a:t>
            </a:r>
            <a:r>
              <a:rPr lang="fr-FR" sz="11500" b="1" dirty="0" smtClean="0"/>
              <a:t/>
            </a:r>
            <a:br>
              <a:rPr lang="fr-FR" sz="11500" b="1" dirty="0" smtClean="0"/>
            </a:br>
            <a:r>
              <a:rPr lang="fr-FR" sz="11500" b="1" dirty="0" smtClean="0"/>
              <a:t>chaque jour 1500 articles</a:t>
            </a:r>
            <a:endParaRPr lang="fr-FR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hangingPunct="1"/>
            <a:r>
              <a:rPr lang="fr-FR" sz="8800" b="1" smtClean="0"/>
              <a:t>Il faut donc sélectionner les articles</a:t>
            </a:r>
            <a:r>
              <a:rPr lang="fr-F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4"/>
          <p:cNvSpPr>
            <a:spLocks noChangeArrowheads="1"/>
          </p:cNvSpPr>
          <p:nvPr/>
        </p:nvSpPr>
        <p:spPr bwMode="auto">
          <a:xfrm rot="10800000">
            <a:off x="1187450" y="836613"/>
            <a:ext cx="6913563" cy="4752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Meta-analysis of original data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Systematic revue of RCTs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RCT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Cohort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Case-control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Analyses using computer databases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Series with literature control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Cases series case reports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Expert opinion</a:t>
            </a:r>
          </a:p>
          <a:p>
            <a:pPr algn="ctr">
              <a:lnSpc>
                <a:spcPct val="150000"/>
              </a:lnSpc>
            </a:pPr>
            <a:r>
              <a:rPr lang="fr-FR" sz="2000">
                <a:latin typeface="Comic Sans MS" pitchFamily="66" charset="0"/>
              </a:rPr>
              <a:t>Animal research / in vitro studies</a:t>
            </a:r>
          </a:p>
        </p:txBody>
      </p:sp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3036888" y="5805488"/>
            <a:ext cx="30702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2800">
                <a:latin typeface="Comic Sans MS" pitchFamily="66" charset="0"/>
              </a:rPr>
              <a:t>Evidence pyramid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228600" y="6324600"/>
            <a:ext cx="3994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i="1">
                <a:latin typeface="Calibri" pitchFamily="34" charset="0"/>
              </a:rPr>
              <a:t>Olkin – J Clin Epidemiol; 48:133 1995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257130"/>
          </a:xfrm>
        </p:spPr>
        <p:txBody>
          <a:bodyPr/>
          <a:lstStyle/>
          <a:p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Etudes randomisées</a:t>
            </a:r>
            <a:br>
              <a:rPr lang="fr-FR" sz="7200" b="1" dirty="0" smtClean="0"/>
            </a:br>
            <a:r>
              <a:rPr lang="fr-FR" sz="7200" b="1" dirty="0" smtClean="0"/>
              <a:t>revue systématique </a:t>
            </a:r>
            <a:br>
              <a:rPr lang="fr-FR" sz="7200" b="1" dirty="0" smtClean="0"/>
            </a:br>
            <a:r>
              <a:rPr lang="fr-FR" sz="7200" b="1" dirty="0" smtClean="0"/>
              <a:t>méta-analyse</a:t>
            </a:r>
            <a:br>
              <a:rPr lang="fr-FR" sz="7200" b="1" dirty="0" smtClean="0"/>
            </a:br>
            <a:r>
              <a:rPr lang="fr-FR" sz="7200" b="1" dirty="0" smtClean="0">
                <a:solidFill>
                  <a:srgbClr val="002060"/>
                </a:solidFill>
              </a:rPr>
              <a:t>=</a:t>
            </a: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>
                <a:solidFill>
                  <a:srgbClr val="002060"/>
                </a:solidFill>
              </a:rPr>
              <a:t>gold standard</a:t>
            </a: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endParaRPr lang="fr-FR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fr-FR" sz="5400" b="1" dirty="0" smtClean="0"/>
              <a:t>Avec les référentiels </a:t>
            </a:r>
            <a:br>
              <a:rPr lang="fr-FR" sz="5400" b="1" dirty="0" smtClean="0"/>
            </a:br>
            <a:r>
              <a:rPr lang="fr-FR" sz="5400" b="1" dirty="0" smtClean="0"/>
              <a:t>existe-t-il encore une place pour le libre arbitre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/>
            <a:r>
              <a:rPr lang="fr-FR" sz="6000" b="1" dirty="0" smtClean="0"/>
              <a:t>Tout va-t-il pour le mieux dans le meilleur des mondes de EBM?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eaLnBrk="1" hangingPunct="1"/>
            <a:r>
              <a:rPr lang="fr-FR" sz="8000" b="1" smtClean="0"/>
              <a:t>Une vérité est-elle éternelle</a:t>
            </a:r>
            <a:br>
              <a:rPr lang="fr-FR" sz="8000" b="1" smtClean="0"/>
            </a:br>
            <a:r>
              <a:rPr lang="fr-FR" sz="8000" b="1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Sans t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085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Sans t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2525"/>
            <a:ext cx="86423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eaLnBrk="1" hangingPunct="1"/>
            <a:r>
              <a:rPr lang="fr-FR" sz="8000" b="1" dirty="0" smtClean="0"/>
              <a:t>La vérité n’est pas éternelle</a:t>
            </a:r>
            <a:br>
              <a:rPr lang="fr-FR" sz="8000" b="1" dirty="0" smtClean="0"/>
            </a:br>
            <a:endParaRPr lang="fr-FR" sz="8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pPr eaLnBrk="1" hangingPunct="1"/>
            <a:r>
              <a:rPr lang="fr-FR" sz="8000" b="1" dirty="0" smtClean="0"/>
              <a:t/>
            </a:r>
            <a:br>
              <a:rPr lang="fr-FR" sz="8000" b="1" dirty="0" smtClean="0"/>
            </a:br>
            <a:r>
              <a:rPr lang="fr-FR" sz="8000" b="1" dirty="0" smtClean="0"/>
              <a:t>Quelle est sa durée de vie</a:t>
            </a:r>
            <a:br>
              <a:rPr lang="fr-FR" sz="8000" b="1" dirty="0" smtClean="0"/>
            </a:br>
            <a:r>
              <a:rPr lang="fr-FR" sz="80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Sans t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9575"/>
            <a:ext cx="8424863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100">
                <a:solidFill>
                  <a:srgbClr val="898989"/>
                </a:solidFill>
                <a:latin typeface="Calibri" pitchFamily="34" charset="0"/>
              </a:rPr>
              <a:t>Date of download: </a:t>
            </a:r>
          </a:p>
          <a:p>
            <a:r>
              <a:rPr lang="en-US" sz="1100">
                <a:solidFill>
                  <a:srgbClr val="898989"/>
                </a:solidFill>
                <a:latin typeface="Calibri" pitchFamily="34" charset="0"/>
              </a:rPr>
              <a:t>1/10/2013</a:t>
            </a:r>
          </a:p>
        </p:txBody>
      </p:sp>
      <p:sp>
        <p:nvSpPr>
          <p:cNvPr id="5734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898989"/>
                </a:solidFill>
                <a:latin typeface="Calibri" pitchFamily="34" charset="0"/>
              </a:rPr>
              <a:t>Copyright © The American College of Physicians. </a:t>
            </a:r>
          </a:p>
          <a:p>
            <a:pPr algn="ctr"/>
            <a:r>
              <a:rPr lang="en-US" sz="110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</a:p>
        </p:txBody>
      </p:sp>
      <p:sp>
        <p:nvSpPr>
          <p:cNvPr id="57347" name="Text Placeholder 2"/>
          <p:cNvSpPr txBox="1">
            <a:spLocks/>
          </p:cNvSpPr>
          <p:nvPr/>
        </p:nvSpPr>
        <p:spPr bwMode="auto">
          <a:xfrm>
            <a:off x="304800" y="735013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Calibri" pitchFamily="34" charset="0"/>
              </a:rPr>
              <a:t>From: How Quickly Do Systematic Reviews Go Out of Date? A Survival Analysis</a:t>
            </a:r>
          </a:p>
        </p:txBody>
      </p:sp>
      <p:cxnSp>
        <p:nvCxnSpPr>
          <p:cNvPr id="57348" name="Straight Connector 8"/>
          <p:cNvCxnSpPr>
            <a:cxnSpLocks noChangeShapeType="1"/>
          </p:cNvCxnSpPr>
          <p:nvPr/>
        </p:nvCxn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57349" name="Text Placeholder 2"/>
          <p:cNvSpPr txBox="1">
            <a:spLocks/>
          </p:cNvSpPr>
          <p:nvPr/>
        </p:nvSpPr>
        <p:spPr bwMode="auto">
          <a:xfrm>
            <a:off x="304800" y="1344613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" b="1">
                <a:latin typeface="Calibri" pitchFamily="34" charset="0"/>
              </a:rPr>
              <a:t>Ann Intern Med. 2007;147(4):224-233. </a:t>
            </a:r>
          </a:p>
        </p:txBody>
      </p:sp>
      <p:sp>
        <p:nvSpPr>
          <p:cNvPr id="57350" name="Text Placeholder 2"/>
          <p:cNvSpPr txBox="1">
            <a:spLocks/>
          </p:cNvSpPr>
          <p:nvPr/>
        </p:nvSpPr>
        <p:spPr bwMode="auto">
          <a:xfrm>
            <a:off x="1828800" y="1420813"/>
            <a:ext cx="708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fr-FR" sz="1200" b="1">
              <a:latin typeface="Calibri" pitchFamily="34" charset="0"/>
            </a:endParaRPr>
          </a:p>
        </p:txBody>
      </p:sp>
      <p:sp>
        <p:nvSpPr>
          <p:cNvPr id="57351" name="Text Placeholder 2"/>
          <p:cNvSpPr txBox="1">
            <a:spLocks/>
          </p:cNvSpPr>
          <p:nvPr/>
        </p:nvSpPr>
        <p:spPr bwMode="auto">
          <a:xfrm>
            <a:off x="609600" y="55626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000" b="1">
                <a:latin typeface="Calibri" pitchFamily="34" charset="0"/>
              </a:rPr>
              <a:t>Kaplan–Meier plot showing the effect on survival of increasing the total number of patients by more than a factor of 2.</a:t>
            </a:r>
          </a:p>
        </p:txBody>
      </p:sp>
      <p:pic>
        <p:nvPicPr>
          <p:cNvPr id="5735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Box 11"/>
          <p:cNvSpPr txBox="1">
            <a:spLocks noChangeArrowheads="1"/>
          </p:cNvSpPr>
          <p:nvPr/>
        </p:nvSpPr>
        <p:spPr bwMode="auto">
          <a:xfrm>
            <a:off x="609600" y="5286375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Figure Legend:</a:t>
            </a:r>
          </a:p>
        </p:txBody>
      </p:sp>
      <p:cxnSp>
        <p:nvCxnSpPr>
          <p:cNvPr id="57354" name="Straight Connector 14"/>
          <p:cNvCxnSpPr>
            <a:cxnSpLocks noChangeShapeType="1"/>
          </p:cNvCxnSpPr>
          <p:nvPr/>
        </p:nvCxnSpPr>
        <p:spPr bwMode="auto">
          <a:xfrm>
            <a:off x="381000" y="17526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pic>
        <p:nvPicPr>
          <p:cNvPr id="57355" name="Picture 13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114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eaLnBrk="1" hangingPunct="1"/>
            <a:r>
              <a:rPr lang="fr-FR" sz="8000" b="1" dirty="0" smtClean="0"/>
              <a:t>La vérité n’est donc pas éternelle</a:t>
            </a:r>
            <a:br>
              <a:rPr lang="fr-FR" sz="8000" b="1" dirty="0" smtClean="0"/>
            </a:br>
            <a:r>
              <a:rPr lang="fr-FR" sz="8000" b="1" dirty="0" smtClean="0">
                <a:solidFill>
                  <a:srgbClr val="002060"/>
                </a:solidFill>
              </a:rPr>
              <a:t>Sa durée de demi-vie est de 5 ans</a:t>
            </a:r>
            <a:r>
              <a:rPr lang="fr-FR" sz="8000" b="1" dirty="0" smtClean="0"/>
              <a:t/>
            </a:r>
            <a:br>
              <a:rPr lang="fr-FR" sz="8000" b="1" dirty="0" smtClean="0"/>
            </a:br>
            <a:endParaRPr lang="fr-FR" sz="8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fr-FR" sz="7200" b="1" dirty="0" smtClean="0"/>
              <a:t>Deux autres limites de l’EBM</a:t>
            </a:r>
            <a:endParaRPr lang="fr-FR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57592" cy="1143000"/>
          </a:xfrm>
        </p:spPr>
        <p:txBody>
          <a:bodyPr/>
          <a:lstStyle/>
          <a:p>
            <a:r>
              <a:rPr lang="fr-FR" sz="7200" b="1" dirty="0" smtClean="0"/>
              <a:t>Notre pratique doit</a:t>
            </a:r>
            <a:endParaRPr lang="fr-FR" sz="72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528392"/>
          </a:xfrm>
        </p:spPr>
        <p:txBody>
          <a:bodyPr/>
          <a:lstStyle/>
          <a:p>
            <a:r>
              <a:rPr lang="fr-FR" sz="4000" b="1" dirty="0" smtClean="0"/>
              <a:t>Augmenter sécurité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Eviter actes inutiles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fr-FR" sz="6600" b="1" smtClean="0"/>
              <a:t>problèmes de fond</a:t>
            </a:r>
          </a:p>
        </p:txBody>
      </p:sp>
      <p:sp>
        <p:nvSpPr>
          <p:cNvPr id="77826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fr-FR" smtClean="0"/>
              <a:t>Bénéfice collectif vs bénéfice individuel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/>
            <a:endParaRPr lang="fr-FR" smtClean="0"/>
          </a:p>
          <a:p>
            <a:pPr marL="609600" indent="-609600"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fr-FR" sz="6600" b="1" smtClean="0"/>
              <a:t>problèmes de fond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fr-FR" smtClean="0"/>
              <a:t>Bénéfice collectif vs bénéfice individuel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fr-FR" smtClean="0"/>
              <a:t>Tout ce que nous faisons ne peut pas être démontrable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fr-FR" smtClean="0"/>
          </a:p>
          <a:p>
            <a:pPr marL="609600" indent="-609600" eaLnBrk="1" hangingPunct="1"/>
            <a:endParaRPr lang="fr-FR" smtClean="0"/>
          </a:p>
          <a:p>
            <a:pPr marL="609600" indent="-609600"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Users\pc\Desktop\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04813"/>
            <a:ext cx="92519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225"/>
          </a:xfrm>
        </p:spPr>
        <p:txBody>
          <a:bodyPr/>
          <a:lstStyle/>
          <a:p>
            <a:pPr eaLnBrk="1" hangingPunct="1"/>
            <a:r>
              <a:rPr lang="fr-FR" sz="7200" b="1" smtClean="0"/>
              <a:t>EBM a donc des limites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7250"/>
          </a:xfrm>
        </p:spPr>
        <p:txBody>
          <a:bodyPr/>
          <a:lstStyle/>
          <a:p>
            <a:pPr eaLnBrk="1" hangingPunct="1"/>
            <a:r>
              <a:rPr lang="fr-FR" sz="8000" b="1" smtClean="0"/>
              <a:t>Faut il le rejeter en bloc?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fr-FR" sz="5400" b="1" dirty="0" smtClean="0"/>
              <a:t>Que proposez en échange pour augmenter sécurité et éviter actes inutiles?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821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7200" b="1" smtClean="0"/>
              <a:t>Conclusion</a:t>
            </a:r>
          </a:p>
        </p:txBody>
      </p:sp>
      <p:sp>
        <p:nvSpPr>
          <p:cNvPr id="860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EBM est une étape majeure dans la pratique médicale</a:t>
            </a:r>
          </a:p>
          <a:p>
            <a:r>
              <a:rPr lang="fr-FR" b="1" dirty="0" smtClean="0"/>
              <a:t>Il faut en connaître les limites</a:t>
            </a:r>
          </a:p>
          <a:p>
            <a:r>
              <a:rPr lang="fr-FR" b="1" dirty="0" smtClean="0"/>
              <a:t>Il faut savoir transgresser devant des acquis nouveaux ou sur une réalité locale ou des cas particuliers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566738" y="1528763"/>
            <a:ext cx="4699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sz="3600" i="1" dirty="0">
                <a:latin typeface="Calibri" pitchFamily="34" charset="0"/>
              </a:rPr>
              <a:t>The New York Times Magazine</a:t>
            </a:r>
            <a:r>
              <a:rPr lang="en-US" sz="3600" dirty="0">
                <a:latin typeface="Calibri" pitchFamily="34" charset="0"/>
              </a:rPr>
              <a:t> ‘Year in Review’ identified EBM as one of the five most influential ideas of the past five years.</a:t>
            </a:r>
          </a:p>
        </p:txBody>
      </p:sp>
      <p:sp>
        <p:nvSpPr>
          <p:cNvPr id="24578" name="Rectangle 5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B82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538683" name="Picture 59" descr="New-York-Times-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688" y="1298575"/>
            <a:ext cx="2579687" cy="342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580" name="Text Box 60"/>
          <p:cNvSpPr txBox="1">
            <a:spLocks noChangeArrowheads="1"/>
          </p:cNvSpPr>
          <p:nvPr/>
        </p:nvSpPr>
        <p:spPr bwMode="auto">
          <a:xfrm>
            <a:off x="5392738" y="5292725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December 23, 2001</a:t>
            </a:r>
          </a:p>
        </p:txBody>
      </p:sp>
      <p:sp>
        <p:nvSpPr>
          <p:cNvPr id="24581" name="Text Box 62"/>
          <p:cNvSpPr txBox="1">
            <a:spLocks noChangeArrowheads="1"/>
          </p:cNvSpPr>
          <p:nvPr/>
        </p:nvSpPr>
        <p:spPr bwMode="auto">
          <a:xfrm>
            <a:off x="4500563" y="6035675"/>
            <a:ext cx="43545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latin typeface="Old English Text MT"/>
              </a:rPr>
              <a:t>The New York Times Magazine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12725"/>
          <a:ext cx="9934575" cy="140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39" imgH="8019997" progId="AcroExch.Document.11">
                  <p:embed/>
                </p:oleObj>
              </mc:Choice>
              <mc:Fallback>
                <p:oleObj name="Acrobat Document" r:id="rId3" imgW="5667139" imgH="801999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12725"/>
                        <a:ext cx="9934575" cy="140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22463" y="-387350"/>
          <a:ext cx="5695950" cy="806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139" imgH="8019997" progId="AcroExch.Document.11">
                  <p:embed/>
                </p:oleObj>
              </mc:Choice>
              <mc:Fallback>
                <p:oleObj name="Acrobat Document" r:id="rId3" imgW="5667139" imgH="801999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-387350"/>
                        <a:ext cx="5695950" cy="806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/>
            <a:r>
              <a:rPr lang="fr-FR" sz="7200" b="1" smtClean="0"/>
              <a:t>Même la direction de Rodez connait l’EBM!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r>
              <a:rPr lang="fr-FR" sz="7200" b="1" dirty="0" smtClean="0"/>
              <a:t>Spontanément que font les médecins</a:t>
            </a:r>
            <a:br>
              <a:rPr lang="fr-FR" sz="7200" b="1" dirty="0" smtClean="0"/>
            </a:br>
            <a:r>
              <a:rPr lang="fr-FR" sz="72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6325"/>
            <a:ext cx="73437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TPSLAUTO_" val="1"/>
  <p:tag name="_TPSLAUTOTR_" val="58.978683"/>
  <p:tag name="_TPSLNARR_" val="EBM-version -2008-court_004.wav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331</Words>
  <Application>Microsoft Office PowerPoint</Application>
  <PresentationFormat>Affichage à l'écran (4:3)</PresentationFormat>
  <Paragraphs>66</Paragraphs>
  <Slides>37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Acrobat Document</vt:lpstr>
      <vt:lpstr>  anesthésiste réanimateur: quel part pour le libre arbitre?  Kamran SAMII </vt:lpstr>
      <vt:lpstr>Avec les référentiels  existe-t-il encore une place pour le libre arbitre ?</vt:lpstr>
      <vt:lpstr>Notre pratique doit</vt:lpstr>
      <vt:lpstr>Présentation PowerPoint</vt:lpstr>
      <vt:lpstr>Présentation PowerPoint</vt:lpstr>
      <vt:lpstr>Présentation PowerPoint</vt:lpstr>
      <vt:lpstr>Même la direction de Rodez connait l’EBM!</vt:lpstr>
      <vt:lpstr>Spontanément que font les médecins ?</vt:lpstr>
      <vt:lpstr>Présentation PowerPoint</vt:lpstr>
      <vt:lpstr>Présentation PowerPoint</vt:lpstr>
      <vt:lpstr>Présentation PowerPoint</vt:lpstr>
      <vt:lpstr>Il existe donc pour un même sujet des pratiques très variables et cette variabilité est irrationnelle</vt:lpstr>
      <vt:lpstr>Il est donc logique d’essayer de proposer des procédures en se basant sur les acquis de la science</vt:lpstr>
      <vt:lpstr>Comment accéder aux acquis de la science ?</vt:lpstr>
      <vt:lpstr>Présentation PowerPoint</vt:lpstr>
      <vt:lpstr>Medline chaque jour 1500 articles</vt:lpstr>
      <vt:lpstr>Il faut donc sélectionner les articles </vt:lpstr>
      <vt:lpstr>Présentation PowerPoint</vt:lpstr>
      <vt:lpstr> Etudes randomisées revue systématique  méta-analyse = gold standard  </vt:lpstr>
      <vt:lpstr>Tout va-t-il pour le mieux dans le meilleur des mondes de EBM?</vt:lpstr>
      <vt:lpstr>Une vérité est-elle éternelle ?</vt:lpstr>
      <vt:lpstr>Présentation PowerPoint</vt:lpstr>
      <vt:lpstr>Présentation PowerPoint</vt:lpstr>
      <vt:lpstr>La vérité n’est pas éternelle </vt:lpstr>
      <vt:lpstr> Quelle est sa durée de vie ?</vt:lpstr>
      <vt:lpstr>Présentation PowerPoint</vt:lpstr>
      <vt:lpstr>Présentation PowerPoint</vt:lpstr>
      <vt:lpstr>La vérité n’est donc pas éternelle Sa durée de demi-vie est de 5 ans </vt:lpstr>
      <vt:lpstr>Deux autres limites de l’EBM</vt:lpstr>
      <vt:lpstr>problèmes de fond</vt:lpstr>
      <vt:lpstr>problèmes de fond</vt:lpstr>
      <vt:lpstr>Présentation PowerPoint</vt:lpstr>
      <vt:lpstr>EBM a donc des limites</vt:lpstr>
      <vt:lpstr>Faut il le rejeter en bloc?</vt:lpstr>
      <vt:lpstr>Que proposez en échange pour augmenter sécurité et éviter actes inutiles?</vt:lpstr>
      <vt:lpstr>Présentation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limites de l’evidence based medecine en situation critique</dc:title>
  <dc:creator>pc</dc:creator>
  <cp:lastModifiedBy>Administrateur</cp:lastModifiedBy>
  <cp:revision>39</cp:revision>
  <dcterms:created xsi:type="dcterms:W3CDTF">2013-01-12T02:36:16Z</dcterms:created>
  <dcterms:modified xsi:type="dcterms:W3CDTF">2014-09-20T06:10:15Z</dcterms:modified>
</cp:coreProperties>
</file>