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82" r:id="rId3"/>
    <p:sldId id="270" r:id="rId4"/>
    <p:sldId id="260" r:id="rId5"/>
    <p:sldId id="271" r:id="rId6"/>
    <p:sldId id="272" r:id="rId7"/>
    <p:sldId id="273" r:id="rId8"/>
    <p:sldId id="274" r:id="rId9"/>
    <p:sldId id="281" r:id="rId10"/>
    <p:sldId id="267" r:id="rId11"/>
    <p:sldId id="269" r:id="rId12"/>
    <p:sldId id="268" r:id="rId13"/>
    <p:sldId id="275" r:id="rId14"/>
    <p:sldId id="277" r:id="rId15"/>
    <p:sldId id="280" r:id="rId16"/>
    <p:sldId id="278" r:id="rId17"/>
    <p:sldId id="279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1315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9" d="100"/>
        <a:sy n="79" d="100"/>
      </p:scale>
      <p:origin x="0" y="171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B4B417-9B7A-43C4-985E-4216FB178E3B}" type="datetimeFigureOut">
              <a:rPr lang="fr-FR" smtClean="0"/>
              <a:pPr/>
              <a:t>18/09/2013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FC9CB4-3FF2-4DE4-BB5A-18A859A646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E639C4F-2824-4954-B697-CEF928915A41}" type="slidenum">
              <a:rPr lang="fr-FR"/>
              <a:pPr/>
              <a:t>3</a:t>
            </a:fld>
            <a:endParaRPr lang="fr-FR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FC9CB4-3FF2-4DE4-BB5A-18A859A64612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FC9CB4-3FF2-4DE4-BB5A-18A859A64612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FC9CB4-3FF2-4DE4-BB5A-18A859A64612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FC9CB4-3FF2-4DE4-BB5A-18A859A64612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FC9CB4-3FF2-4DE4-BB5A-18A859A64612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FC9CB4-3FF2-4DE4-BB5A-18A859A64612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FC9CB4-3FF2-4DE4-BB5A-18A859A64612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FC9CB4-3FF2-4DE4-BB5A-18A859A64612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FC9CB4-3FF2-4DE4-BB5A-18A859A64612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FC9CB4-3FF2-4DE4-BB5A-18A859A64612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FC9CB4-3FF2-4DE4-BB5A-18A859A64612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E5E9-A4F7-422B-A337-006088CD2A6A}" type="datetimeFigureOut">
              <a:rPr lang="fr-FR" smtClean="0"/>
              <a:pPr/>
              <a:t>18/09/2013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4274-E73F-4160-8997-636157884A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E5E9-A4F7-422B-A337-006088CD2A6A}" type="datetimeFigureOut">
              <a:rPr lang="fr-FR" smtClean="0"/>
              <a:pPr/>
              <a:t>18/09/2013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4274-E73F-4160-8997-636157884A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E5E9-A4F7-422B-A337-006088CD2A6A}" type="datetimeFigureOut">
              <a:rPr lang="fr-FR" smtClean="0"/>
              <a:pPr/>
              <a:t>18/09/2013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4274-E73F-4160-8997-636157884A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E5E9-A4F7-422B-A337-006088CD2A6A}" type="datetimeFigureOut">
              <a:rPr lang="fr-FR" smtClean="0"/>
              <a:pPr/>
              <a:t>18/09/2013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4274-E73F-4160-8997-636157884A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E5E9-A4F7-422B-A337-006088CD2A6A}" type="datetimeFigureOut">
              <a:rPr lang="fr-FR" smtClean="0"/>
              <a:pPr/>
              <a:t>18/09/2013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4274-E73F-4160-8997-636157884A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E5E9-A4F7-422B-A337-006088CD2A6A}" type="datetimeFigureOut">
              <a:rPr lang="fr-FR" smtClean="0"/>
              <a:pPr/>
              <a:t>18/09/2013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4274-E73F-4160-8997-636157884A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E5E9-A4F7-422B-A337-006088CD2A6A}" type="datetimeFigureOut">
              <a:rPr lang="fr-FR" smtClean="0"/>
              <a:pPr/>
              <a:t>18/09/2013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4274-E73F-4160-8997-636157884A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E5E9-A4F7-422B-A337-006088CD2A6A}" type="datetimeFigureOut">
              <a:rPr lang="fr-FR" smtClean="0"/>
              <a:pPr/>
              <a:t>18/09/2013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4274-E73F-4160-8997-636157884A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E5E9-A4F7-422B-A337-006088CD2A6A}" type="datetimeFigureOut">
              <a:rPr lang="fr-FR" smtClean="0"/>
              <a:pPr/>
              <a:t>18/09/2013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4274-E73F-4160-8997-636157884A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E5E9-A4F7-422B-A337-006088CD2A6A}" type="datetimeFigureOut">
              <a:rPr lang="fr-FR" smtClean="0"/>
              <a:pPr/>
              <a:t>18/09/2013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4274-E73F-4160-8997-636157884A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E5E9-A4F7-422B-A337-006088CD2A6A}" type="datetimeFigureOut">
              <a:rPr lang="fr-FR" smtClean="0"/>
              <a:pPr/>
              <a:t>18/09/2013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4274-E73F-4160-8997-636157884A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5E5E9-A4F7-422B-A337-006088CD2A6A}" type="datetimeFigureOut">
              <a:rPr lang="fr-FR" smtClean="0"/>
              <a:pPr/>
              <a:t>18/09/2013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74274-E73F-4160-8997-636157884A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Echoguidage</a:t>
            </a:r>
            <a:r>
              <a:rPr lang="en-US" sz="3200" dirty="0" smtClean="0"/>
              <a:t> </a:t>
            </a:r>
            <a:r>
              <a:rPr lang="en-US" sz="3200" dirty="0" err="1" smtClean="0"/>
              <a:t>vs</a:t>
            </a:r>
            <a:r>
              <a:rPr lang="en-US" sz="3200" dirty="0" smtClean="0"/>
              <a:t> </a:t>
            </a:r>
            <a:r>
              <a:rPr lang="en-US" sz="3200" dirty="0" err="1" smtClean="0"/>
              <a:t>neurostimulation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aspect </a:t>
            </a:r>
            <a:r>
              <a:rPr lang="en-US" sz="3200" dirty="0" err="1" smtClean="0"/>
              <a:t>médico-légal</a:t>
            </a:r>
            <a:endParaRPr lang="en-US" sz="3200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Que disent les experts </a:t>
            </a:r>
            <a:r>
              <a:rPr lang="en-US" dirty="0" err="1" smtClean="0"/>
              <a:t>judiciaires</a:t>
            </a:r>
            <a:r>
              <a:rPr lang="en-US" dirty="0" smtClean="0"/>
              <a:t>?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lvl="3" algn="just">
              <a:buNone/>
            </a:pPr>
            <a:r>
              <a:rPr lang="en-US" sz="2800" dirty="0" smtClean="0"/>
              <a:t>JL </a:t>
            </a:r>
            <a:r>
              <a:rPr lang="en-US" sz="2800" dirty="0" err="1" smtClean="0"/>
              <a:t>Pansard</a:t>
            </a:r>
            <a:endParaRPr lang="en-US" sz="2800" dirty="0" smtClean="0"/>
          </a:p>
          <a:p>
            <a:pPr lvl="3" algn="just">
              <a:buNone/>
            </a:pPr>
            <a:r>
              <a:rPr lang="en-US" sz="2800" dirty="0" err="1" smtClean="0"/>
              <a:t>Clin</a:t>
            </a:r>
            <a:r>
              <a:rPr lang="en-US" sz="2800" dirty="0" smtClean="0"/>
              <a:t> A. </a:t>
            </a:r>
            <a:r>
              <a:rPr lang="en-US" sz="2800" dirty="0" err="1" smtClean="0"/>
              <a:t>Paré</a:t>
            </a:r>
            <a:endParaRPr lang="en-US" sz="2800" dirty="0" smtClean="0"/>
          </a:p>
          <a:p>
            <a:pPr lvl="3" algn="just">
              <a:buNone/>
            </a:pPr>
            <a:r>
              <a:rPr lang="en-US" sz="2800" dirty="0" smtClean="0"/>
              <a:t>Neuilly/Seine</a:t>
            </a:r>
          </a:p>
          <a:p>
            <a:pPr algn="ctr"/>
            <a:endParaRPr lang="en-US" dirty="0" smtClean="0"/>
          </a:p>
        </p:txBody>
      </p:sp>
      <p:cxnSp>
        <p:nvCxnSpPr>
          <p:cNvPr id="5" name="Connecteur droit 4"/>
          <p:cNvCxnSpPr/>
          <p:nvPr/>
        </p:nvCxnSpPr>
        <p:spPr>
          <a:xfrm>
            <a:off x="0" y="157161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Echoguidage</a:t>
            </a:r>
            <a:r>
              <a:rPr lang="en-US" sz="3200" dirty="0" smtClean="0"/>
              <a:t> </a:t>
            </a:r>
            <a:r>
              <a:rPr lang="en-US" sz="3200" dirty="0" err="1" smtClean="0"/>
              <a:t>vs</a:t>
            </a:r>
            <a:r>
              <a:rPr lang="en-US" sz="3200" dirty="0" smtClean="0"/>
              <a:t> </a:t>
            </a:r>
            <a:r>
              <a:rPr lang="en-US" sz="3200" dirty="0" err="1" smtClean="0"/>
              <a:t>neurostimulation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aspect </a:t>
            </a:r>
            <a:r>
              <a:rPr lang="en-US" sz="3200" dirty="0" err="1" smtClean="0"/>
              <a:t>médico-légal</a:t>
            </a:r>
            <a:endParaRPr lang="en-US" sz="3200" b="1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120000"/>
              </a:lnSpc>
              <a:buNone/>
            </a:pPr>
            <a:r>
              <a:rPr lang="fr-FR" sz="5100" dirty="0" smtClean="0"/>
              <a:t>R </a:t>
            </a:r>
            <a:r>
              <a:rPr lang="fr-FR" sz="5100" dirty="0"/>
              <a:t>P </a:t>
            </a:r>
            <a:r>
              <a:rPr lang="fr-FR" sz="5100" dirty="0" smtClean="0"/>
              <a:t>C / SFAR: </a:t>
            </a:r>
            <a:r>
              <a:rPr lang="fr-FR" sz="5100" dirty="0"/>
              <a:t>blocs périphériques des </a:t>
            </a:r>
            <a:r>
              <a:rPr lang="fr-FR" sz="5100" dirty="0" smtClean="0"/>
              <a:t>membres</a:t>
            </a:r>
          </a:p>
          <a:p>
            <a:pPr algn="ctr">
              <a:lnSpc>
                <a:spcPct val="120000"/>
              </a:lnSpc>
              <a:buNone/>
            </a:pPr>
            <a:r>
              <a:rPr lang="fr-FR" sz="5100" dirty="0" smtClean="0"/>
              <a:t> </a:t>
            </a:r>
            <a:r>
              <a:rPr lang="fr-FR" sz="4500" dirty="0" smtClean="0"/>
              <a:t>SFAR </a:t>
            </a:r>
            <a:r>
              <a:rPr lang="fr-FR" sz="4500" dirty="0"/>
              <a:t>Juin 2003, modifié le 11 Avril 2013</a:t>
            </a:r>
          </a:p>
          <a:p>
            <a:pPr>
              <a:buNone/>
            </a:pPr>
            <a:endParaRPr lang="fr-FR" sz="4700" dirty="0" smtClean="0"/>
          </a:p>
          <a:p>
            <a:pPr>
              <a:buNone/>
            </a:pPr>
            <a:r>
              <a:rPr lang="fr-FR" sz="4700" dirty="0" smtClean="0"/>
              <a:t>Question 4: Quelles </a:t>
            </a:r>
            <a:r>
              <a:rPr lang="fr-FR" sz="4700" dirty="0"/>
              <a:t>recommandations pour </a:t>
            </a:r>
            <a:r>
              <a:rPr lang="fr-FR" sz="4700" dirty="0" smtClean="0"/>
              <a:t>les   techniques      de </a:t>
            </a:r>
            <a:r>
              <a:rPr lang="fr-FR" sz="4700" dirty="0"/>
              <a:t>repérage des </a:t>
            </a:r>
            <a:r>
              <a:rPr lang="fr-FR" sz="4700" dirty="0" smtClean="0"/>
              <a:t>blocs plexiques et tronculaires </a:t>
            </a:r>
            <a:r>
              <a:rPr lang="fr-FR" sz="4700" dirty="0"/>
              <a:t>des </a:t>
            </a:r>
            <a:r>
              <a:rPr lang="fr-FR" sz="4700" dirty="0" smtClean="0"/>
              <a:t>   membres ?</a:t>
            </a:r>
          </a:p>
          <a:p>
            <a:pPr lvl="1">
              <a:buNone/>
            </a:pPr>
            <a:endParaRPr lang="fr-FR" sz="4700" dirty="0" smtClean="0"/>
          </a:p>
          <a:p>
            <a:pPr lvl="1">
              <a:buNone/>
            </a:pPr>
            <a:r>
              <a:rPr lang="fr-FR" sz="4700" dirty="0" smtClean="0"/>
              <a:t>  </a:t>
            </a:r>
            <a:r>
              <a:rPr lang="fr-FR" sz="5100" b="1" dirty="0" smtClean="0"/>
              <a:t>"La neurostimulation est prônée depuis de nombreuses années </a:t>
            </a:r>
            <a:r>
              <a:rPr lang="fr-FR" sz="5100" b="1" dirty="0"/>
              <a:t>dans les blocs profonds ou réputés techniquement difficiles (consensus professionnel</a:t>
            </a:r>
            <a:r>
              <a:rPr lang="fr-FR" sz="5100" b="1" dirty="0" smtClean="0"/>
              <a:t>)"</a:t>
            </a:r>
            <a:endParaRPr lang="fr-FR" sz="5100" b="1" dirty="0"/>
          </a:p>
          <a:p>
            <a:pPr algn="ctr" eaLnBrk="1" hangingPunct="1">
              <a:lnSpc>
                <a:spcPct val="90000"/>
              </a:lnSpc>
              <a:buNone/>
            </a:pPr>
            <a:endParaRPr lang="en-US" sz="3600" b="1" dirty="0" smtClean="0"/>
          </a:p>
        </p:txBody>
      </p:sp>
      <p:cxnSp>
        <p:nvCxnSpPr>
          <p:cNvPr id="5" name="Connecteur droit 4"/>
          <p:cNvCxnSpPr/>
          <p:nvPr/>
        </p:nvCxnSpPr>
        <p:spPr>
          <a:xfrm>
            <a:off x="0" y="157161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Echoguidage</a:t>
            </a:r>
            <a:r>
              <a:rPr lang="en-US" sz="3200" dirty="0" smtClean="0"/>
              <a:t> </a:t>
            </a:r>
            <a:r>
              <a:rPr lang="en-US" sz="3200" dirty="0" err="1" smtClean="0"/>
              <a:t>vs</a:t>
            </a:r>
            <a:r>
              <a:rPr lang="en-US" sz="3200" dirty="0" smtClean="0"/>
              <a:t> </a:t>
            </a:r>
            <a:r>
              <a:rPr lang="en-US" sz="3200" dirty="0" err="1" smtClean="0"/>
              <a:t>neurostimulation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aspect </a:t>
            </a:r>
            <a:r>
              <a:rPr lang="en-US" sz="3200" dirty="0" err="1" smtClean="0"/>
              <a:t>médico-légal</a:t>
            </a:r>
            <a:endParaRPr lang="en-US" sz="3200" b="1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None/>
            </a:pPr>
            <a:r>
              <a:rPr lang="en-US" dirty="0" err="1" smtClean="0"/>
              <a:t>Repérage</a:t>
            </a:r>
            <a:r>
              <a:rPr lang="en-US" dirty="0" smtClean="0"/>
              <a:t> </a:t>
            </a:r>
            <a:r>
              <a:rPr lang="en-US" dirty="0" err="1" smtClean="0"/>
              <a:t>échographique</a:t>
            </a:r>
            <a:r>
              <a:rPr lang="en-US" dirty="0" smtClean="0"/>
              <a:t>: technique </a:t>
            </a:r>
            <a:r>
              <a:rPr lang="en-US" dirty="0" err="1" smtClean="0"/>
              <a:t>récente</a:t>
            </a:r>
            <a:r>
              <a:rPr lang="en-US" dirty="0" smtClean="0"/>
              <a:t>?</a:t>
            </a:r>
          </a:p>
          <a:p>
            <a:pPr algn="ctr"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en-US" dirty="0" smtClean="0"/>
              <a:t>Ultrasound-guided </a:t>
            </a:r>
            <a:r>
              <a:rPr lang="en-US" dirty="0" err="1" smtClean="0"/>
              <a:t>supraclavicular</a:t>
            </a:r>
            <a:r>
              <a:rPr lang="en-US" dirty="0" smtClean="0"/>
              <a:t> approach for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dirty="0" smtClean="0"/>
              <a:t>regional anesthesia of the brachial plexus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dirty="0" err="1" smtClean="0"/>
              <a:t>Kapral</a:t>
            </a:r>
            <a:r>
              <a:rPr lang="en-US" dirty="0" smtClean="0"/>
              <a:t> </a:t>
            </a:r>
            <a:r>
              <a:rPr lang="en-US" dirty="0"/>
              <a:t>S, </a:t>
            </a:r>
            <a:r>
              <a:rPr lang="en-US" dirty="0" smtClean="0"/>
              <a:t>et al.</a:t>
            </a:r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r>
              <a:rPr lang="en-US" dirty="0"/>
              <a:t>        </a:t>
            </a:r>
            <a:r>
              <a:rPr lang="fr-FR" b="1" dirty="0" err="1"/>
              <a:t>Anesth</a:t>
            </a:r>
            <a:r>
              <a:rPr lang="fr-FR" b="1" dirty="0"/>
              <a:t> </a:t>
            </a:r>
            <a:r>
              <a:rPr lang="fr-FR" b="1" dirty="0" err="1"/>
              <a:t>Analg</a:t>
            </a:r>
            <a:r>
              <a:rPr lang="fr-FR" b="1" dirty="0"/>
              <a:t>. 1994 </a:t>
            </a:r>
            <a:r>
              <a:rPr lang="fr-FR" dirty="0"/>
              <a:t>Mar;78(3):507-13.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dirty="0"/>
          </a:p>
          <a:p>
            <a:pPr algn="ctr" eaLnBrk="1" hangingPunct="1">
              <a:lnSpc>
                <a:spcPct val="90000"/>
              </a:lnSpc>
              <a:buNone/>
            </a:pPr>
            <a:endParaRPr lang="en-US" sz="3600" b="1" dirty="0" smtClean="0"/>
          </a:p>
        </p:txBody>
      </p:sp>
      <p:cxnSp>
        <p:nvCxnSpPr>
          <p:cNvPr id="5" name="Connecteur droit 4"/>
          <p:cNvCxnSpPr/>
          <p:nvPr/>
        </p:nvCxnSpPr>
        <p:spPr>
          <a:xfrm>
            <a:off x="0" y="1571612"/>
            <a:ext cx="9144000" cy="1588"/>
          </a:xfrm>
          <a:prstGeom prst="line">
            <a:avLst/>
          </a:prstGeom>
          <a:ln w="15875" cmpd="sng"/>
          <a:scene3d>
            <a:camera prst="orthographicFront"/>
            <a:lightRig rig="threePt" dir="t"/>
          </a:scene3d>
          <a:sp3d extrusionH="76200" prstMaterial="metal">
            <a:extrusionClr>
              <a:schemeClr val="tx1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Echoguidage</a:t>
            </a:r>
            <a:r>
              <a:rPr lang="en-US" sz="3200" dirty="0" smtClean="0"/>
              <a:t> </a:t>
            </a:r>
            <a:r>
              <a:rPr lang="en-US" sz="3200" dirty="0" err="1" smtClean="0"/>
              <a:t>vs</a:t>
            </a:r>
            <a:r>
              <a:rPr lang="en-US" sz="3200" dirty="0" smtClean="0"/>
              <a:t> </a:t>
            </a:r>
            <a:r>
              <a:rPr lang="en-US" sz="3200" dirty="0" err="1" smtClean="0"/>
              <a:t>neurostimulation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aspect </a:t>
            </a:r>
            <a:r>
              <a:rPr lang="en-US" sz="3200" dirty="0" err="1" smtClean="0"/>
              <a:t>médico-légal</a:t>
            </a:r>
            <a:endParaRPr lang="en-US" sz="3200" b="1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90063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sz="3500" dirty="0" smtClean="0"/>
              <a:t>RFE </a:t>
            </a:r>
            <a:r>
              <a:rPr lang="fr-FR" sz="3500" dirty="0"/>
              <a:t> </a:t>
            </a:r>
            <a:r>
              <a:rPr lang="fr-FR" sz="3500" dirty="0" smtClean="0"/>
              <a:t>publiées 2011, mises en ligne le 11 Juin 2012</a:t>
            </a:r>
          </a:p>
          <a:p>
            <a:pPr>
              <a:buNone/>
            </a:pPr>
            <a:r>
              <a:rPr lang="fr-FR" sz="3500" dirty="0" smtClean="0"/>
              <a:t>H. </a:t>
            </a:r>
            <a:r>
              <a:rPr lang="fr-FR" sz="3500" dirty="0" err="1" smtClean="0"/>
              <a:t>Bouaziz</a:t>
            </a:r>
            <a:r>
              <a:rPr lang="fr-FR" sz="3500" dirty="0" smtClean="0"/>
              <a:t> et col.</a:t>
            </a:r>
          </a:p>
          <a:p>
            <a:pPr algn="ctr">
              <a:buNone/>
            </a:pPr>
            <a:endParaRPr lang="fr-FR" sz="3500" b="1" dirty="0" smtClean="0"/>
          </a:p>
          <a:p>
            <a:pPr algn="ctr">
              <a:buNone/>
            </a:pPr>
            <a:r>
              <a:rPr lang="fr-FR" sz="3500" b="1" dirty="0" smtClean="0"/>
              <a:t>Échographie </a:t>
            </a:r>
            <a:r>
              <a:rPr lang="fr-FR" sz="3500" b="1" dirty="0"/>
              <a:t>en anesthésie </a:t>
            </a:r>
            <a:r>
              <a:rPr lang="fr-FR" sz="3500" b="1" dirty="0" smtClean="0"/>
              <a:t>locorégionale</a:t>
            </a:r>
          </a:p>
          <a:p>
            <a:pPr algn="ctr">
              <a:buNone/>
            </a:pPr>
            <a:endParaRPr lang="fr-FR" sz="3600" b="1" dirty="0" smtClean="0"/>
          </a:p>
          <a:p>
            <a:pPr algn="ctr">
              <a:buNone/>
            </a:pPr>
            <a:r>
              <a:rPr lang="fr-FR" sz="3500" i="1" dirty="0" smtClean="0"/>
              <a:t>L’</a:t>
            </a:r>
            <a:r>
              <a:rPr lang="fr-FR" sz="3500" i="1" dirty="0" err="1" smtClean="0"/>
              <a:t>échoguidage</a:t>
            </a:r>
            <a:r>
              <a:rPr lang="fr-FR" sz="3500" i="1" dirty="0" smtClean="0"/>
              <a:t> «</a:t>
            </a:r>
            <a:r>
              <a:rPr lang="fr-FR" sz="3500" i="1" dirty="0" smtClean="0">
                <a:solidFill>
                  <a:srgbClr val="FF0000"/>
                </a:solidFill>
              </a:rPr>
              <a:t>est probablement recommandé</a:t>
            </a:r>
            <a:r>
              <a:rPr lang="fr-FR" sz="3500" i="1" dirty="0" smtClean="0"/>
              <a:t>» pour les blocs </a:t>
            </a:r>
            <a:r>
              <a:rPr lang="fr-FR" sz="3500" i="1" dirty="0" err="1" smtClean="0"/>
              <a:t>interscalénique,supraclaviculaire</a:t>
            </a:r>
            <a:r>
              <a:rPr lang="fr-FR" sz="3500" i="1" dirty="0" smtClean="0"/>
              <a:t>, axillaire, fémoral, poplité, distaux et de paroi</a:t>
            </a:r>
          </a:p>
          <a:p>
            <a:pPr algn="ctr">
              <a:buNone/>
            </a:pPr>
            <a:endParaRPr lang="fr-FR" sz="3600" b="1" dirty="0" smtClean="0"/>
          </a:p>
        </p:txBody>
      </p:sp>
      <p:cxnSp>
        <p:nvCxnSpPr>
          <p:cNvPr id="5" name="Connecteur droit 4"/>
          <p:cNvCxnSpPr/>
          <p:nvPr/>
        </p:nvCxnSpPr>
        <p:spPr>
          <a:xfrm>
            <a:off x="0" y="157161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Echoguidage</a:t>
            </a:r>
            <a:r>
              <a:rPr lang="en-US" sz="3200" dirty="0" smtClean="0"/>
              <a:t> </a:t>
            </a:r>
            <a:r>
              <a:rPr lang="en-US" sz="3200" dirty="0" err="1" smtClean="0"/>
              <a:t>vs</a:t>
            </a:r>
            <a:r>
              <a:rPr lang="en-US" sz="3200" dirty="0" smtClean="0"/>
              <a:t> </a:t>
            </a:r>
            <a:r>
              <a:rPr lang="en-US" sz="3200" dirty="0" err="1" smtClean="0"/>
              <a:t>neurostimulation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aspect </a:t>
            </a:r>
            <a:r>
              <a:rPr lang="en-US" sz="3200" dirty="0" err="1" smtClean="0"/>
              <a:t>médico-légal</a:t>
            </a:r>
            <a:endParaRPr lang="en-US" sz="3200" b="1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643050"/>
            <a:ext cx="8501090" cy="521495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sz="3800" b="1" i="1" dirty="0" smtClean="0"/>
              <a:t>Experts judiciaires, bases de décision</a:t>
            </a:r>
            <a:r>
              <a:rPr lang="fr-FR" sz="3800" i="1" dirty="0"/>
              <a:t>:</a:t>
            </a:r>
            <a:r>
              <a:rPr lang="fr-FR" sz="3800" dirty="0" smtClean="0"/>
              <a:t> </a:t>
            </a:r>
          </a:p>
          <a:p>
            <a:pPr>
              <a:buNone/>
            </a:pPr>
            <a:r>
              <a:rPr lang="fr-FR" sz="3800" i="1" dirty="0" smtClean="0">
                <a:solidFill>
                  <a:srgbClr val="FF0000"/>
                </a:solidFill>
              </a:rPr>
              <a:t>Recommandations </a:t>
            </a:r>
            <a:r>
              <a:rPr lang="fr-FR" sz="3800" i="1" dirty="0" err="1" smtClean="0">
                <a:solidFill>
                  <a:srgbClr val="FF0000"/>
                </a:solidFill>
              </a:rPr>
              <a:t>échoguidage</a:t>
            </a:r>
            <a:endParaRPr lang="fr-FR" sz="380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/>
              <a:t>Des moyens complémentaires « sont recommandés » pour</a:t>
            </a:r>
          </a:p>
          <a:p>
            <a:pPr>
              <a:buNone/>
            </a:pPr>
            <a:r>
              <a:rPr lang="fr-FR" dirty="0"/>
              <a:t>la réalisation du bloc </a:t>
            </a:r>
            <a:r>
              <a:rPr lang="fr-FR" dirty="0" smtClean="0"/>
              <a:t>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dirty="0" smtClean="0">
                <a:ea typeface="Calibri"/>
                <a:cs typeface="Times New Roman"/>
              </a:rPr>
              <a:t>la </a:t>
            </a:r>
            <a:r>
              <a:rPr lang="fr-FR" dirty="0">
                <a:ea typeface="Calibri"/>
                <a:cs typeface="Times New Roman"/>
              </a:rPr>
              <a:t>neurostimulation et/ou l’</a:t>
            </a:r>
            <a:r>
              <a:rPr lang="fr-FR" dirty="0" err="1">
                <a:ea typeface="Calibri"/>
                <a:cs typeface="Times New Roman"/>
              </a:rPr>
              <a:t>hydrolocalisation</a:t>
            </a:r>
            <a:r>
              <a:rPr lang="fr-FR" dirty="0">
                <a:ea typeface="Calibri"/>
                <a:cs typeface="Times New Roman"/>
              </a:rPr>
              <a:t> et/ou l’</a:t>
            </a:r>
            <a:r>
              <a:rPr lang="fr-FR" dirty="0" err="1">
                <a:ea typeface="Calibri"/>
                <a:cs typeface="Times New Roman"/>
              </a:rPr>
              <a:t>hydrodissection</a:t>
            </a:r>
            <a:r>
              <a:rPr lang="fr-FR" dirty="0">
                <a:ea typeface="Calibri"/>
                <a:cs typeface="Times New Roman"/>
              </a:rPr>
              <a:t> et/ou le déplacement des tissus avec les mouvements de l’aiguille.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dirty="0" smtClean="0">
                <a:ea typeface="Calibri"/>
                <a:cs typeface="Times New Roman"/>
              </a:rPr>
              <a:t>En </a:t>
            </a:r>
            <a:r>
              <a:rPr lang="fr-FR" dirty="0">
                <a:ea typeface="Calibri"/>
                <a:cs typeface="Times New Roman"/>
              </a:rPr>
              <a:t>cas de difficulté de visualisation de la </a:t>
            </a:r>
            <a:r>
              <a:rPr lang="fr-FR" dirty="0" err="1">
                <a:ea typeface="Calibri"/>
                <a:cs typeface="Times New Roman"/>
              </a:rPr>
              <a:t>sonoanatomie</a:t>
            </a:r>
            <a:r>
              <a:rPr lang="fr-FR" dirty="0" smtClean="0">
                <a:ea typeface="Calibri"/>
                <a:cs typeface="Times New Roman"/>
              </a:rPr>
              <a:t>, </a:t>
            </a:r>
            <a:r>
              <a:rPr lang="fr-FR" dirty="0">
                <a:ea typeface="Calibri"/>
                <a:cs typeface="Times New Roman"/>
              </a:rPr>
              <a:t>il est </a:t>
            </a:r>
            <a:r>
              <a:rPr lang="fr-FR" dirty="0" smtClean="0">
                <a:ea typeface="Calibri"/>
                <a:cs typeface="Times New Roman"/>
              </a:rPr>
              <a:t>recommandé d’associer </a:t>
            </a:r>
            <a:r>
              <a:rPr lang="fr-FR" dirty="0">
                <a:ea typeface="Calibri"/>
                <a:cs typeface="Times New Roman"/>
              </a:rPr>
              <a:t>la neurostimulation à l’</a:t>
            </a:r>
            <a:r>
              <a:rPr lang="fr-FR" dirty="0" err="1">
                <a:ea typeface="Calibri"/>
                <a:cs typeface="Times New Roman"/>
              </a:rPr>
              <a:t>échoguidage</a:t>
            </a:r>
            <a:r>
              <a:rPr lang="fr-FR" dirty="0">
                <a:ea typeface="Calibri"/>
                <a:cs typeface="Times New Roman"/>
              </a:rPr>
              <a:t>. </a:t>
            </a:r>
          </a:p>
          <a:p>
            <a:pPr>
              <a:lnSpc>
                <a:spcPct val="120000"/>
              </a:lnSpc>
              <a:buNone/>
            </a:pPr>
            <a:endParaRPr lang="fr-FR" dirty="0"/>
          </a:p>
          <a:p>
            <a:pPr eaLnBrk="1" hangingPunct="1">
              <a:lnSpc>
                <a:spcPct val="90000"/>
              </a:lnSpc>
              <a:buNone/>
            </a:pPr>
            <a:endParaRPr lang="en-US" dirty="0"/>
          </a:p>
          <a:p>
            <a:pPr algn="ctr" eaLnBrk="1" hangingPunct="1">
              <a:lnSpc>
                <a:spcPct val="90000"/>
              </a:lnSpc>
              <a:buNone/>
            </a:pPr>
            <a:endParaRPr lang="en-US" sz="3600" b="1" dirty="0" smtClean="0"/>
          </a:p>
        </p:txBody>
      </p:sp>
      <p:cxnSp>
        <p:nvCxnSpPr>
          <p:cNvPr id="5" name="Connecteur droit 4"/>
          <p:cNvCxnSpPr/>
          <p:nvPr/>
        </p:nvCxnSpPr>
        <p:spPr>
          <a:xfrm>
            <a:off x="0" y="1571612"/>
            <a:ext cx="9144000" cy="1588"/>
          </a:xfrm>
          <a:prstGeom prst="line">
            <a:avLst/>
          </a:prstGeom>
          <a:ln w="15875" cmpd="sng"/>
          <a:scene3d>
            <a:camera prst="orthographicFront"/>
            <a:lightRig rig="threePt" dir="t"/>
          </a:scene3d>
          <a:sp3d extrusionH="76200" prstMaterial="metal">
            <a:extrusionClr>
              <a:schemeClr val="tx1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Echoguidage</a:t>
            </a:r>
            <a:r>
              <a:rPr lang="en-US" sz="3200" dirty="0" smtClean="0"/>
              <a:t> </a:t>
            </a:r>
            <a:r>
              <a:rPr lang="en-US" sz="3200" dirty="0" err="1" smtClean="0"/>
              <a:t>vs</a:t>
            </a:r>
            <a:r>
              <a:rPr lang="en-US" sz="3200" dirty="0" smtClean="0"/>
              <a:t> </a:t>
            </a:r>
            <a:r>
              <a:rPr lang="en-US" sz="3200" dirty="0" err="1" smtClean="0"/>
              <a:t>neurostimulation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aspect </a:t>
            </a:r>
            <a:r>
              <a:rPr lang="en-US" sz="3200" dirty="0" err="1" smtClean="0"/>
              <a:t>médico-légal</a:t>
            </a:r>
            <a:endParaRPr lang="en-US" sz="3200" b="1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85860"/>
            <a:ext cx="9144000" cy="5572140"/>
          </a:xfrm>
          <a:ln>
            <a:noFill/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sz="4000" b="1" i="1" dirty="0" smtClean="0"/>
              <a:t>Experts judiciaires, éléments de décision</a:t>
            </a:r>
            <a:r>
              <a:rPr lang="fr-FR" sz="4000" i="1" dirty="0" smtClean="0"/>
              <a:t>:</a:t>
            </a:r>
          </a:p>
          <a:p>
            <a:pPr>
              <a:buNone/>
            </a:pPr>
            <a:r>
              <a:rPr lang="fr-FR" sz="4000" i="1" dirty="0" smtClean="0">
                <a:solidFill>
                  <a:srgbClr val="FF0000"/>
                </a:solidFill>
              </a:rPr>
              <a:t>Données de la Littérature</a:t>
            </a:r>
          </a:p>
          <a:p>
            <a:pPr algn="just">
              <a:buNone/>
            </a:pPr>
            <a:endParaRPr lang="en-US" sz="3000" dirty="0" smtClean="0"/>
          </a:p>
          <a:p>
            <a:pPr algn="just">
              <a:buNone/>
            </a:pPr>
            <a:r>
              <a:rPr lang="en-US" sz="4000" dirty="0" smtClean="0"/>
              <a:t>Ultrasound guidance, a win-win approach to peripheral nerve blockade.</a:t>
            </a:r>
            <a:endParaRPr lang="fr-FR" sz="4000" dirty="0" smtClean="0"/>
          </a:p>
          <a:p>
            <a:pPr algn="just">
              <a:buNone/>
            </a:pPr>
            <a:r>
              <a:rPr lang="en-US" sz="4000" dirty="0" smtClean="0"/>
              <a:t>    </a:t>
            </a:r>
            <a:r>
              <a:rPr lang="en-US" sz="3600" dirty="0" err="1" smtClean="0"/>
              <a:t>Jochum</a:t>
            </a:r>
            <a:r>
              <a:rPr lang="en-US" sz="3600" dirty="0" smtClean="0"/>
              <a:t> et al et al: </a:t>
            </a:r>
            <a:r>
              <a:rPr lang="en-US" sz="3600" dirty="0" err="1" smtClean="0"/>
              <a:t>Curr</a:t>
            </a:r>
            <a:r>
              <a:rPr lang="en-US" sz="3600" dirty="0" smtClean="0"/>
              <a:t> </a:t>
            </a:r>
            <a:r>
              <a:rPr lang="en-US" sz="3600" dirty="0" err="1" smtClean="0"/>
              <a:t>Opin</a:t>
            </a:r>
            <a:r>
              <a:rPr lang="en-US" sz="3600" dirty="0" smtClean="0"/>
              <a:t> </a:t>
            </a:r>
            <a:r>
              <a:rPr lang="en-US" sz="3600" dirty="0" err="1" smtClean="0"/>
              <a:t>Anaesthesiol</a:t>
            </a:r>
            <a:r>
              <a:rPr lang="en-US" sz="3600" dirty="0" smtClean="0"/>
              <a:t>  2013 Aug 19.</a:t>
            </a:r>
            <a:endParaRPr lang="fr-FR" sz="3600" dirty="0" smtClean="0"/>
          </a:p>
          <a:p>
            <a:pPr algn="just">
              <a:buNone/>
            </a:pPr>
            <a:r>
              <a:rPr lang="en-US" dirty="0" smtClean="0"/>
              <a:t>	</a:t>
            </a:r>
          </a:p>
          <a:p>
            <a:pPr algn="just">
              <a:buNone/>
            </a:pPr>
            <a:r>
              <a:rPr lang="en-US" sz="3600" dirty="0" smtClean="0"/>
              <a:t>"With ultrasound guidance, a 10-fold reduction in the incidence of local anesthetic systemic toxicity as well </a:t>
            </a:r>
            <a:r>
              <a:rPr lang="en-US" sz="3600" dirty="0" smtClean="0">
                <a:solidFill>
                  <a:srgbClr val="FF0000"/>
                </a:solidFill>
              </a:rPr>
              <a:t>as a tendency toward less long-term neuropathies are shown</a:t>
            </a:r>
            <a:r>
              <a:rPr lang="en-US" sz="3600" dirty="0" smtClean="0"/>
              <a:t>".</a:t>
            </a:r>
            <a:endParaRPr lang="fr-FR" sz="3600" dirty="0" smtClean="0"/>
          </a:p>
          <a:p>
            <a:pPr algn="just">
              <a:buNone/>
            </a:pPr>
            <a:endParaRPr lang="en-US" sz="3600" dirty="0" smtClean="0"/>
          </a:p>
          <a:p>
            <a:pPr algn="just">
              <a:buNone/>
            </a:pPr>
            <a:r>
              <a:rPr lang="en-US" sz="3600" dirty="0" smtClean="0"/>
              <a:t>"Ultrasound is superior to other techniques with the aim of achieving maximum efficacy with minimum risk"</a:t>
            </a:r>
            <a:endParaRPr lang="fr-FR" sz="3600" dirty="0" smtClean="0"/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b="1" dirty="0"/>
          </a:p>
          <a:p>
            <a:pPr eaLnBrk="1" hangingPunct="1">
              <a:lnSpc>
                <a:spcPct val="90000"/>
              </a:lnSpc>
              <a:buNone/>
            </a:pPr>
            <a:endParaRPr lang="fr-FR" dirty="0" smtClean="0"/>
          </a:p>
          <a:p>
            <a:pPr eaLnBrk="1" hangingPunct="1">
              <a:lnSpc>
                <a:spcPct val="90000"/>
              </a:lnSpc>
              <a:buNone/>
            </a:pPr>
            <a:endParaRPr lang="fr-FR" dirty="0"/>
          </a:p>
          <a:p>
            <a:pPr eaLnBrk="1" hangingPunct="1">
              <a:lnSpc>
                <a:spcPct val="90000"/>
              </a:lnSpc>
              <a:buNone/>
            </a:pPr>
            <a:endParaRPr lang="en-US" dirty="0"/>
          </a:p>
          <a:p>
            <a:pPr algn="ctr" eaLnBrk="1" hangingPunct="1">
              <a:lnSpc>
                <a:spcPct val="90000"/>
              </a:lnSpc>
              <a:buNone/>
            </a:pPr>
            <a:endParaRPr lang="en-US" sz="3600" b="1" dirty="0" smtClean="0"/>
          </a:p>
        </p:txBody>
      </p:sp>
      <p:cxnSp>
        <p:nvCxnSpPr>
          <p:cNvPr id="5" name="Connecteur droit 4"/>
          <p:cNvCxnSpPr/>
          <p:nvPr/>
        </p:nvCxnSpPr>
        <p:spPr>
          <a:xfrm>
            <a:off x="0" y="1285860"/>
            <a:ext cx="9144000" cy="1588"/>
          </a:xfrm>
          <a:prstGeom prst="line">
            <a:avLst/>
          </a:prstGeom>
          <a:ln w="15875" cmpd="sng"/>
          <a:scene3d>
            <a:camera prst="orthographicFront"/>
            <a:lightRig rig="threePt" dir="t"/>
          </a:scene3d>
          <a:sp3d extrusionH="76200" prstMaterial="metal">
            <a:extrusionClr>
              <a:schemeClr val="tx1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Echoguidage</a:t>
            </a:r>
            <a:r>
              <a:rPr lang="en-US" sz="3200" dirty="0" smtClean="0"/>
              <a:t> </a:t>
            </a:r>
            <a:r>
              <a:rPr lang="en-US" sz="3200" dirty="0" err="1" smtClean="0"/>
              <a:t>vs</a:t>
            </a:r>
            <a:r>
              <a:rPr lang="en-US" sz="3200" dirty="0" smtClean="0"/>
              <a:t> </a:t>
            </a:r>
            <a:r>
              <a:rPr lang="en-US" sz="3200" dirty="0" err="1" smtClean="0"/>
              <a:t>neurostimulation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aspect </a:t>
            </a:r>
            <a:r>
              <a:rPr lang="en-US" sz="3200" dirty="0" err="1" smtClean="0"/>
              <a:t>médico-légal</a:t>
            </a:r>
            <a:endParaRPr lang="en-US" sz="3200" b="1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714488"/>
            <a:ext cx="8643966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i="1" dirty="0" smtClean="0"/>
              <a:t>Experts judiciaires, éléments de décision</a:t>
            </a:r>
            <a:r>
              <a:rPr lang="fr-FR" dirty="0" smtClean="0"/>
              <a:t>: </a:t>
            </a:r>
            <a:endParaRPr lang="fr-FR" i="1" dirty="0" smtClean="0"/>
          </a:p>
          <a:p>
            <a:r>
              <a:rPr lang="fr-FR" dirty="0" smtClean="0">
                <a:solidFill>
                  <a:srgbClr val="FF0000"/>
                </a:solidFill>
              </a:rPr>
              <a:t>Qualité de l'Information </a:t>
            </a:r>
            <a:r>
              <a:rPr lang="fr-FR" dirty="0" smtClean="0"/>
              <a:t>++++++: </a:t>
            </a:r>
          </a:p>
          <a:p>
            <a:pPr>
              <a:buNone/>
            </a:pPr>
            <a:r>
              <a:rPr lang="fr-FR" dirty="0"/>
              <a:t>	</a:t>
            </a:r>
            <a:r>
              <a:rPr lang="fr-FR" dirty="0" smtClean="0"/>
              <a:t>il faut apporter la preuve que l'information a été donnée et comprise</a:t>
            </a:r>
            <a:endParaRPr lang="fr-FR" dirty="0"/>
          </a:p>
          <a:p>
            <a:r>
              <a:rPr lang="fr-FR" dirty="0" smtClean="0">
                <a:solidFill>
                  <a:srgbClr val="FF0000"/>
                </a:solidFill>
              </a:rPr>
              <a:t>Traçabilité</a:t>
            </a:r>
            <a:r>
              <a:rPr lang="fr-FR" dirty="0" smtClean="0"/>
              <a:t> ++++++:</a:t>
            </a:r>
          </a:p>
          <a:p>
            <a:pPr>
              <a:buNone/>
            </a:pPr>
            <a:r>
              <a:rPr lang="fr-FR" dirty="0"/>
              <a:t>	</a:t>
            </a:r>
            <a:r>
              <a:rPr lang="fr-FR" dirty="0" smtClean="0"/>
              <a:t>quoi? Comment? C'est écrit où?</a:t>
            </a:r>
          </a:p>
          <a:p>
            <a:pPr algn="ctr">
              <a:buNone/>
            </a:pPr>
            <a:endParaRPr lang="fr-FR" b="1" dirty="0" smtClean="0"/>
          </a:p>
          <a:p>
            <a:pPr algn="ctr">
              <a:buNone/>
            </a:pPr>
            <a:r>
              <a:rPr lang="fr-FR" b="1" dirty="0" smtClean="0"/>
              <a:t> </a:t>
            </a:r>
            <a:r>
              <a:rPr lang="fr-FR" b="1" dirty="0" smtClean="0"/>
              <a:t>QUELLE QUE SOIT</a:t>
            </a:r>
            <a:r>
              <a:rPr lang="fr-FR" b="1" dirty="0" smtClean="0"/>
              <a:t> </a:t>
            </a:r>
            <a:r>
              <a:rPr lang="fr-FR" b="1" dirty="0" smtClean="0"/>
              <a:t>LA TECHNIQUE !!!</a:t>
            </a:r>
            <a:endParaRPr lang="fr-FR" b="1" dirty="0"/>
          </a:p>
          <a:p>
            <a:pPr eaLnBrk="1" hangingPunct="1">
              <a:lnSpc>
                <a:spcPct val="90000"/>
              </a:lnSpc>
              <a:buNone/>
            </a:pPr>
            <a:endParaRPr lang="fr-FR" dirty="0" smtClean="0"/>
          </a:p>
          <a:p>
            <a:pPr eaLnBrk="1" hangingPunct="1">
              <a:lnSpc>
                <a:spcPct val="90000"/>
              </a:lnSpc>
              <a:buNone/>
            </a:pPr>
            <a:endParaRPr lang="fr-FR" dirty="0"/>
          </a:p>
          <a:p>
            <a:pPr eaLnBrk="1" hangingPunct="1">
              <a:lnSpc>
                <a:spcPct val="90000"/>
              </a:lnSpc>
              <a:buNone/>
            </a:pPr>
            <a:endParaRPr lang="en-US" dirty="0"/>
          </a:p>
          <a:p>
            <a:pPr algn="ctr" eaLnBrk="1" hangingPunct="1">
              <a:lnSpc>
                <a:spcPct val="90000"/>
              </a:lnSpc>
              <a:buNone/>
            </a:pPr>
            <a:endParaRPr lang="en-US" sz="3600" b="1" dirty="0" smtClean="0"/>
          </a:p>
        </p:txBody>
      </p:sp>
      <p:cxnSp>
        <p:nvCxnSpPr>
          <p:cNvPr id="5" name="Connecteur droit 4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  <a:ln w="15875" cmpd="sng"/>
          <a:scene3d>
            <a:camera prst="orthographicFront"/>
            <a:lightRig rig="threePt" dir="t"/>
          </a:scene3d>
          <a:sp3d extrusionH="76200" prstMaterial="metal">
            <a:extrusionClr>
              <a:schemeClr val="tx1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Echoguidage</a:t>
            </a:r>
            <a:r>
              <a:rPr lang="en-US" sz="3200" dirty="0" smtClean="0"/>
              <a:t> </a:t>
            </a:r>
            <a:r>
              <a:rPr lang="en-US" sz="3200" dirty="0" err="1" smtClean="0"/>
              <a:t>vs</a:t>
            </a:r>
            <a:r>
              <a:rPr lang="en-US" sz="3200" dirty="0" smtClean="0"/>
              <a:t> </a:t>
            </a:r>
            <a:r>
              <a:rPr lang="en-US" sz="3200" dirty="0" err="1" smtClean="0"/>
              <a:t>neurostimulation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aspect </a:t>
            </a:r>
            <a:r>
              <a:rPr lang="en-US" sz="3200" dirty="0" err="1" smtClean="0"/>
              <a:t>médico-légal</a:t>
            </a:r>
            <a:endParaRPr lang="en-US" sz="3200" b="1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571612"/>
            <a:ext cx="8572528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b="1" i="1" dirty="0" smtClean="0"/>
              <a:t>Experts judiciaires, avis rendus</a:t>
            </a:r>
          </a:p>
          <a:p>
            <a:pPr>
              <a:buNone/>
            </a:pPr>
            <a:r>
              <a:rPr lang="fr-FR" dirty="0" smtClean="0"/>
              <a:t>Données MACSF, </a:t>
            </a:r>
            <a:r>
              <a:rPr lang="fr-FR" i="1" dirty="0" smtClean="0"/>
              <a:t>Cabinet </a:t>
            </a:r>
            <a:r>
              <a:rPr lang="fr-FR" i="1" dirty="0" err="1" smtClean="0"/>
              <a:t>Branchet</a:t>
            </a:r>
            <a:r>
              <a:rPr lang="fr-FR" i="1" dirty="0" smtClean="0"/>
              <a:t> (2010-2012)</a:t>
            </a:r>
          </a:p>
          <a:p>
            <a:pPr>
              <a:buNone/>
            </a:pPr>
            <a:endParaRPr lang="fr-FR" i="1" dirty="0"/>
          </a:p>
          <a:p>
            <a:pPr>
              <a:buFontTx/>
              <a:buChar char="-"/>
            </a:pPr>
            <a:r>
              <a:rPr lang="fr-FR" i="1" dirty="0" err="1" smtClean="0"/>
              <a:t>Echoguidage</a:t>
            </a:r>
            <a:r>
              <a:rPr lang="fr-FR" i="1" dirty="0" smtClean="0"/>
              <a:t> </a:t>
            </a:r>
            <a:r>
              <a:rPr lang="fr-FR" i="1" dirty="0" smtClean="0"/>
              <a:t>(</a:t>
            </a:r>
            <a:r>
              <a:rPr lang="fr-FR" i="1" dirty="0" smtClean="0"/>
              <a:t>couplé </a:t>
            </a:r>
            <a:r>
              <a:rPr lang="fr-FR" i="1" dirty="0" smtClean="0"/>
              <a:t>ou non à neurostimulation) non </a:t>
            </a:r>
            <a:r>
              <a:rPr lang="fr-FR" i="1" dirty="0" smtClean="0"/>
              <a:t>reproché</a:t>
            </a:r>
            <a:endParaRPr lang="fr-FR" i="1" dirty="0" smtClean="0"/>
          </a:p>
          <a:p>
            <a:pPr>
              <a:buFontTx/>
              <a:buChar char="-"/>
            </a:pPr>
            <a:r>
              <a:rPr lang="fr-FR" i="1" dirty="0" smtClean="0"/>
              <a:t>Critiques éventuelles identiques (QS</a:t>
            </a:r>
            <a:r>
              <a:rPr lang="fr-FR" i="1" dirty="0" smtClean="0"/>
              <a:t>)</a:t>
            </a:r>
          </a:p>
          <a:p>
            <a:pPr>
              <a:buFontTx/>
              <a:buChar char="-"/>
            </a:pPr>
            <a:endParaRPr lang="fr-FR" i="1" dirty="0" smtClean="0"/>
          </a:p>
          <a:p>
            <a:pPr>
              <a:buFontTx/>
              <a:buChar char="-"/>
            </a:pPr>
            <a:r>
              <a:rPr lang="fr-FR" i="1" dirty="0" smtClean="0"/>
              <a:t>Incidence des procédures modifiée?</a:t>
            </a:r>
          </a:p>
          <a:p>
            <a:pPr>
              <a:buNone/>
            </a:pPr>
            <a:r>
              <a:rPr lang="fr-FR" dirty="0"/>
              <a:t> </a:t>
            </a:r>
            <a:r>
              <a:rPr lang="fr-FR" dirty="0" smtClean="0"/>
              <a:t>               trop peu de recul </a:t>
            </a:r>
            <a:endParaRPr lang="fr-FR" dirty="0"/>
          </a:p>
          <a:p>
            <a:pPr eaLnBrk="1" hangingPunct="1">
              <a:lnSpc>
                <a:spcPct val="90000"/>
              </a:lnSpc>
              <a:buNone/>
            </a:pPr>
            <a:endParaRPr lang="fr-FR" dirty="0" smtClean="0"/>
          </a:p>
          <a:p>
            <a:pPr eaLnBrk="1" hangingPunct="1">
              <a:lnSpc>
                <a:spcPct val="90000"/>
              </a:lnSpc>
              <a:buNone/>
            </a:pPr>
            <a:endParaRPr lang="fr-FR" dirty="0"/>
          </a:p>
          <a:p>
            <a:pPr eaLnBrk="1" hangingPunct="1">
              <a:lnSpc>
                <a:spcPct val="90000"/>
              </a:lnSpc>
              <a:buNone/>
            </a:pPr>
            <a:endParaRPr lang="en-US" dirty="0"/>
          </a:p>
          <a:p>
            <a:pPr algn="ctr" eaLnBrk="1" hangingPunct="1">
              <a:lnSpc>
                <a:spcPct val="90000"/>
              </a:lnSpc>
              <a:buNone/>
            </a:pPr>
            <a:endParaRPr lang="en-US" sz="3600" b="1" dirty="0" smtClean="0"/>
          </a:p>
        </p:txBody>
      </p:sp>
      <p:cxnSp>
        <p:nvCxnSpPr>
          <p:cNvPr id="5" name="Connecteur droit 4"/>
          <p:cNvCxnSpPr/>
          <p:nvPr/>
        </p:nvCxnSpPr>
        <p:spPr>
          <a:xfrm>
            <a:off x="0" y="1428736"/>
            <a:ext cx="9144000" cy="1588"/>
          </a:xfrm>
          <a:prstGeom prst="line">
            <a:avLst/>
          </a:prstGeom>
          <a:ln w="15875" cmpd="sng"/>
          <a:scene3d>
            <a:camera prst="orthographicFront"/>
            <a:lightRig rig="threePt" dir="t"/>
          </a:scene3d>
          <a:sp3d extrusionH="76200" prstMaterial="metal">
            <a:extrusionClr>
              <a:schemeClr val="tx1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Echoguidage</a:t>
            </a:r>
            <a:r>
              <a:rPr lang="en-US" sz="3200" dirty="0" smtClean="0"/>
              <a:t> </a:t>
            </a:r>
            <a:r>
              <a:rPr lang="en-US" sz="3200" dirty="0" err="1" smtClean="0"/>
              <a:t>vs</a:t>
            </a:r>
            <a:r>
              <a:rPr lang="en-US" sz="3200" dirty="0" smtClean="0"/>
              <a:t> </a:t>
            </a:r>
            <a:r>
              <a:rPr lang="en-US" sz="3200" dirty="0" err="1" smtClean="0"/>
              <a:t>neurostimulation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aspect </a:t>
            </a:r>
            <a:r>
              <a:rPr lang="en-US" sz="3200" dirty="0" err="1" smtClean="0"/>
              <a:t>médico-légal</a:t>
            </a:r>
            <a:endParaRPr lang="en-US" sz="3200" b="1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571612"/>
            <a:ext cx="8858280" cy="485778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sz="3800" b="1" i="1" dirty="0" smtClean="0"/>
              <a:t>Experts judiciaires: l'avenir?</a:t>
            </a:r>
          </a:p>
          <a:p>
            <a:pPr>
              <a:buNone/>
            </a:pPr>
            <a:endParaRPr lang="fr-FR" i="1" dirty="0"/>
          </a:p>
          <a:p>
            <a:pPr>
              <a:buNone/>
            </a:pPr>
            <a:r>
              <a:rPr lang="fr-FR" dirty="0" smtClean="0"/>
              <a:t>Incidences des complications et technique ALR</a:t>
            </a:r>
          </a:p>
          <a:p>
            <a:pPr>
              <a:buFontTx/>
              <a:buChar char="-"/>
            </a:pPr>
            <a:r>
              <a:rPr lang="fr-FR" i="1" dirty="0" smtClean="0"/>
              <a:t>Systémiques:  écho &gt; neurostimulation</a:t>
            </a:r>
          </a:p>
          <a:p>
            <a:pPr>
              <a:buFontTx/>
              <a:buChar char="-"/>
            </a:pPr>
            <a:r>
              <a:rPr lang="fr-FR" i="1" dirty="0" smtClean="0"/>
              <a:t>Neurologiques ?</a:t>
            </a:r>
          </a:p>
          <a:p>
            <a:pPr>
              <a:buFontTx/>
              <a:buChar char="-"/>
            </a:pPr>
            <a:r>
              <a:rPr lang="fr-FR" i="1" dirty="0" smtClean="0"/>
              <a:t>Intérêt association?</a:t>
            </a:r>
          </a:p>
          <a:p>
            <a:pPr>
              <a:buFontTx/>
              <a:buChar char="-"/>
            </a:pPr>
            <a:r>
              <a:rPr lang="fr-FR" i="1" dirty="0" smtClean="0"/>
              <a:t>nouvelles techniques </a:t>
            </a:r>
            <a:r>
              <a:rPr lang="fr-FR" i="1" dirty="0" smtClean="0"/>
              <a:t>(aiguille, écho, 3D</a:t>
            </a:r>
            <a:r>
              <a:rPr lang="fr-FR" i="1" dirty="0" smtClean="0"/>
              <a:t>)?</a:t>
            </a:r>
          </a:p>
          <a:p>
            <a:pPr>
              <a:buNone/>
            </a:pPr>
            <a:endParaRPr lang="fr-FR" i="1" dirty="0" smtClean="0"/>
          </a:p>
          <a:p>
            <a:pPr algn="ctr">
              <a:buNone/>
            </a:pPr>
            <a:r>
              <a:rPr lang="fr-FR" sz="3800" b="1" dirty="0" smtClean="0"/>
              <a:t>L'absence de guidage échographique prochainement critiquable ?</a:t>
            </a:r>
          </a:p>
          <a:p>
            <a:pPr>
              <a:buNone/>
            </a:pPr>
            <a:r>
              <a:rPr lang="fr-FR" sz="3800" i="1" dirty="0" smtClean="0"/>
              <a:t> </a:t>
            </a:r>
            <a:endParaRPr lang="fr-FR" sz="3800" dirty="0"/>
          </a:p>
          <a:p>
            <a:pPr eaLnBrk="1" hangingPunct="1">
              <a:lnSpc>
                <a:spcPct val="90000"/>
              </a:lnSpc>
              <a:buNone/>
            </a:pPr>
            <a:endParaRPr lang="fr-FR" dirty="0" smtClean="0"/>
          </a:p>
          <a:p>
            <a:pPr eaLnBrk="1" hangingPunct="1">
              <a:lnSpc>
                <a:spcPct val="90000"/>
              </a:lnSpc>
              <a:buNone/>
            </a:pPr>
            <a:endParaRPr lang="fr-FR" dirty="0"/>
          </a:p>
          <a:p>
            <a:pPr eaLnBrk="1" hangingPunct="1">
              <a:lnSpc>
                <a:spcPct val="90000"/>
              </a:lnSpc>
              <a:buNone/>
            </a:pPr>
            <a:endParaRPr lang="en-US" dirty="0"/>
          </a:p>
          <a:p>
            <a:pPr algn="ctr" eaLnBrk="1" hangingPunct="1">
              <a:lnSpc>
                <a:spcPct val="90000"/>
              </a:lnSpc>
              <a:buNone/>
            </a:pPr>
            <a:endParaRPr lang="en-US" sz="3600" b="1" dirty="0" smtClean="0"/>
          </a:p>
        </p:txBody>
      </p:sp>
      <p:cxnSp>
        <p:nvCxnSpPr>
          <p:cNvPr id="5" name="Connecteur droit 4"/>
          <p:cNvCxnSpPr/>
          <p:nvPr/>
        </p:nvCxnSpPr>
        <p:spPr>
          <a:xfrm>
            <a:off x="0" y="1428736"/>
            <a:ext cx="9144000" cy="1588"/>
          </a:xfrm>
          <a:prstGeom prst="line">
            <a:avLst/>
          </a:prstGeom>
          <a:ln w="15875" cmpd="sng"/>
          <a:scene3d>
            <a:camera prst="orthographicFront"/>
            <a:lightRig rig="threePt" dir="t"/>
          </a:scene3d>
          <a:sp3d extrusionH="76200" prstMaterial="metal">
            <a:extrusionClr>
              <a:schemeClr val="tx1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Echoguidage</a:t>
            </a:r>
            <a:r>
              <a:rPr lang="en-US" sz="3200" dirty="0" smtClean="0"/>
              <a:t> </a:t>
            </a:r>
            <a:r>
              <a:rPr lang="en-US" sz="3200" dirty="0" err="1" smtClean="0"/>
              <a:t>vs</a:t>
            </a:r>
            <a:r>
              <a:rPr lang="en-US" sz="3200" dirty="0" smtClean="0"/>
              <a:t> </a:t>
            </a:r>
            <a:r>
              <a:rPr lang="en-US" sz="3200" dirty="0" err="1" smtClean="0"/>
              <a:t>neurostimulation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aspect </a:t>
            </a:r>
            <a:r>
              <a:rPr lang="en-US" sz="3200" dirty="0" err="1" smtClean="0"/>
              <a:t>médico-légal</a:t>
            </a:r>
            <a:endParaRPr lang="en-US" sz="3200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Pratiques </a:t>
            </a:r>
            <a:r>
              <a:rPr lang="en-US" dirty="0" err="1" smtClean="0"/>
              <a:t>actuelles</a:t>
            </a:r>
            <a:r>
              <a:rPr lang="en-US" dirty="0" smtClean="0"/>
              <a:t> en ALR </a:t>
            </a:r>
            <a:r>
              <a:rPr lang="en-US" dirty="0" err="1" smtClean="0"/>
              <a:t>périphérique</a:t>
            </a:r>
            <a:r>
              <a:rPr lang="en-US" dirty="0" smtClean="0"/>
              <a:t>?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268 ARE</a:t>
            </a:r>
          </a:p>
          <a:p>
            <a:pPr>
              <a:buNone/>
            </a:pPr>
            <a:r>
              <a:rPr lang="en-US" dirty="0" smtClean="0"/>
              <a:t>19 </a:t>
            </a:r>
            <a:r>
              <a:rPr lang="en-US" dirty="0" smtClean="0"/>
              <a:t>Structures </a:t>
            </a:r>
            <a:r>
              <a:rPr lang="en-US" dirty="0" err="1" smtClean="0"/>
              <a:t>privées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P</a:t>
            </a:r>
            <a:r>
              <a:rPr lang="en-US" dirty="0" err="1" smtClean="0"/>
              <a:t>sph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/>
            <a:endParaRPr lang="en-US" dirty="0" smtClean="0"/>
          </a:p>
          <a:p>
            <a:r>
              <a:rPr lang="en-US" dirty="0" err="1" smtClean="0"/>
              <a:t>Neurostimulation</a:t>
            </a:r>
            <a:r>
              <a:rPr lang="en-US" dirty="0" smtClean="0"/>
              <a:t> </a:t>
            </a:r>
            <a:r>
              <a:rPr lang="en-US" dirty="0" err="1" smtClean="0"/>
              <a:t>seule</a:t>
            </a:r>
            <a:r>
              <a:rPr lang="en-US" dirty="0" smtClean="0"/>
              <a:t>                                      11 %                          </a:t>
            </a:r>
            <a:endParaRPr lang="en-US" dirty="0" smtClean="0"/>
          </a:p>
          <a:p>
            <a:r>
              <a:rPr lang="en-US" dirty="0" err="1" smtClean="0"/>
              <a:t>Échoguidage</a:t>
            </a:r>
            <a:r>
              <a:rPr lang="en-US" dirty="0" smtClean="0"/>
              <a:t> </a:t>
            </a:r>
            <a:r>
              <a:rPr lang="en-US" dirty="0" err="1" smtClean="0"/>
              <a:t>seul</a:t>
            </a:r>
            <a:r>
              <a:rPr lang="en-US" dirty="0" smtClean="0"/>
              <a:t>                                                 57 %</a:t>
            </a:r>
            <a:endParaRPr lang="en-US" dirty="0" smtClean="0"/>
          </a:p>
          <a:p>
            <a:r>
              <a:rPr lang="en-US" dirty="0" err="1" smtClean="0"/>
              <a:t>Échoguidage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u="sng" dirty="0" smtClean="0"/>
              <a:t>+</a:t>
            </a:r>
            <a:r>
              <a:rPr lang="en-US" dirty="0" smtClean="0"/>
              <a:t> </a:t>
            </a:r>
            <a:r>
              <a:rPr lang="en-US" dirty="0" err="1" smtClean="0"/>
              <a:t>Neurostimulation</a:t>
            </a:r>
            <a:r>
              <a:rPr lang="en-US" dirty="0" smtClean="0"/>
              <a:t> </a:t>
            </a:r>
            <a:r>
              <a:rPr lang="en-US" dirty="0" smtClean="0"/>
              <a:t>                    32 %</a:t>
            </a:r>
            <a:endParaRPr lang="en-US" dirty="0" smtClean="0"/>
          </a:p>
          <a:p>
            <a:pPr algn="ctr"/>
            <a:endParaRPr lang="en-US" dirty="0" smtClean="0"/>
          </a:p>
        </p:txBody>
      </p:sp>
      <p:cxnSp>
        <p:nvCxnSpPr>
          <p:cNvPr id="5" name="Connecteur droit 4"/>
          <p:cNvCxnSpPr/>
          <p:nvPr/>
        </p:nvCxnSpPr>
        <p:spPr>
          <a:xfrm>
            <a:off x="0" y="157161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3600" dirty="0" smtClean="0"/>
              <a:t>Complications des blocs nerveux périphériques</a:t>
            </a:r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5000660"/>
          </a:xfrm>
        </p:spPr>
        <p:txBody>
          <a:bodyPr>
            <a:normAutofit fontScale="92500" lnSpcReduction="20000"/>
          </a:bodyPr>
          <a:lstStyle/>
          <a:p>
            <a:endParaRPr lang="fr-FR" dirty="0" smtClean="0"/>
          </a:p>
          <a:p>
            <a:r>
              <a:rPr lang="fr-FR" dirty="0" smtClean="0"/>
              <a:t>Toxicité systémique</a:t>
            </a:r>
          </a:p>
          <a:p>
            <a:pPr>
              <a:buNone/>
            </a:pPr>
            <a:r>
              <a:rPr lang="fr-FR" dirty="0" smtClean="0"/>
              <a:t>	≈ O.1 % selon critères choisis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Toxicité neurologique</a:t>
            </a:r>
          </a:p>
          <a:p>
            <a:pPr>
              <a:buNone/>
            </a:pPr>
            <a:r>
              <a:rPr lang="fr-FR" dirty="0" smtClean="0"/>
              <a:t>		</a:t>
            </a:r>
            <a:r>
              <a:rPr lang="fr-FR" dirty="0" err="1" smtClean="0"/>
              <a:t>Brull</a:t>
            </a:r>
            <a:r>
              <a:rPr lang="fr-FR" dirty="0" smtClean="0"/>
              <a:t> et al </a:t>
            </a:r>
            <a:r>
              <a:rPr lang="fr-FR" dirty="0" err="1" smtClean="0"/>
              <a:t>anesth</a:t>
            </a:r>
            <a:r>
              <a:rPr lang="fr-FR" dirty="0" smtClean="0"/>
              <a:t> </a:t>
            </a:r>
            <a:r>
              <a:rPr lang="fr-FR" dirty="0" err="1" smtClean="0"/>
              <a:t>analg</a:t>
            </a:r>
            <a:r>
              <a:rPr lang="fr-FR" dirty="0" smtClean="0"/>
              <a:t> Vol. 104, 4, April 2007</a:t>
            </a:r>
          </a:p>
          <a:p>
            <a:pPr>
              <a:buNone/>
            </a:pPr>
            <a:r>
              <a:rPr lang="fr-FR" dirty="0" smtClean="0"/>
              <a:t>	</a:t>
            </a:r>
          </a:p>
          <a:p>
            <a:pPr>
              <a:buNone/>
            </a:pPr>
            <a:r>
              <a:rPr lang="fr-FR" dirty="0" smtClean="0"/>
              <a:t>Taux de complications neurologiques proche de 3% après bloc nerveux périphérique.</a:t>
            </a:r>
          </a:p>
          <a:p>
            <a:pPr>
              <a:buNone/>
            </a:pPr>
            <a:r>
              <a:rPr lang="fr-FR" dirty="0" smtClean="0"/>
              <a:t>	Déficit neurologique définitif "</a:t>
            </a:r>
            <a:r>
              <a:rPr lang="fr-FR" b="1" dirty="0" smtClean="0"/>
              <a:t>rare ≈ 0</a:t>
            </a:r>
            <a:r>
              <a:rPr lang="fr-FR" dirty="0" smtClean="0"/>
              <a:t>"</a:t>
            </a:r>
          </a:p>
          <a:p>
            <a:pPr>
              <a:buNone/>
            </a:pPr>
            <a:r>
              <a:rPr lang="fr-FR" dirty="0" smtClean="0"/>
              <a:t>		</a:t>
            </a:r>
            <a:endParaRPr lang="fr-FR" sz="2800" dirty="0"/>
          </a:p>
        </p:txBody>
      </p:sp>
      <p:cxnSp>
        <p:nvCxnSpPr>
          <p:cNvPr id="10" name="Connecteur droit 9"/>
          <p:cNvCxnSpPr/>
          <p:nvPr/>
        </p:nvCxnSpPr>
        <p:spPr>
          <a:xfrm>
            <a:off x="0" y="157161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échoguidage</a:t>
            </a:r>
            <a:r>
              <a:rPr lang="en-US" sz="3200" dirty="0" smtClean="0"/>
              <a:t> </a:t>
            </a:r>
            <a:r>
              <a:rPr lang="en-US" sz="3200" dirty="0" err="1" smtClean="0"/>
              <a:t>vs</a:t>
            </a:r>
            <a:r>
              <a:rPr lang="en-US" sz="3200" dirty="0" smtClean="0"/>
              <a:t> </a:t>
            </a:r>
            <a:r>
              <a:rPr lang="en-US" sz="3200" dirty="0" err="1" smtClean="0"/>
              <a:t>neurostimulation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aspect </a:t>
            </a:r>
            <a:r>
              <a:rPr lang="en-US" sz="3200" dirty="0" err="1" smtClean="0"/>
              <a:t>médico-légal</a:t>
            </a:r>
            <a:endParaRPr lang="en-US" sz="3200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None/>
            </a:pPr>
            <a:endParaRPr lang="fr-FR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fr-FR" dirty="0" smtClean="0"/>
              <a:t>Sinistralité et ALR 2011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fr-FR" dirty="0" smtClean="0"/>
              <a:t>MACSF 4800 ARE</a:t>
            </a:r>
          </a:p>
          <a:p>
            <a:pPr>
              <a:buNone/>
            </a:pPr>
            <a:r>
              <a:rPr lang="fr-FR" dirty="0" smtClean="0"/>
              <a:t>Anesthésie </a:t>
            </a:r>
            <a:r>
              <a:rPr lang="fr-FR" dirty="0"/>
              <a:t>locorégionale </a:t>
            </a:r>
            <a:r>
              <a:rPr lang="fr-FR" dirty="0" smtClean="0"/>
              <a:t>27</a:t>
            </a:r>
          </a:p>
          <a:p>
            <a:pPr>
              <a:buNone/>
            </a:pPr>
            <a:endParaRPr lang="fr-FR" dirty="0"/>
          </a:p>
          <a:p>
            <a:pPr>
              <a:buFont typeface="Courier New" pitchFamily="49" charset="0"/>
              <a:buChar char="o"/>
            </a:pPr>
            <a:r>
              <a:rPr lang="fr-FR" dirty="0"/>
              <a:t>Péridurale et rachianesthésie </a:t>
            </a:r>
            <a:r>
              <a:rPr lang="fr-FR" dirty="0" smtClean="0"/>
              <a:t>11</a:t>
            </a:r>
          </a:p>
          <a:p>
            <a:pPr>
              <a:buFont typeface="Courier New" pitchFamily="49" charset="0"/>
              <a:buChar char="o"/>
            </a:pPr>
            <a:r>
              <a:rPr lang="fr-FR" dirty="0" smtClean="0">
                <a:solidFill>
                  <a:srgbClr val="FF0000"/>
                </a:solidFill>
              </a:rPr>
              <a:t>Bloc périphérique 13</a:t>
            </a:r>
          </a:p>
          <a:p>
            <a:pPr>
              <a:buFont typeface="Courier New" pitchFamily="49" charset="0"/>
              <a:buChar char="o"/>
            </a:pPr>
            <a:r>
              <a:rPr lang="fr-FR" dirty="0" smtClean="0"/>
              <a:t>Ophtalmo 3</a:t>
            </a:r>
            <a:endParaRPr lang="fr-FR" dirty="0"/>
          </a:p>
          <a:p>
            <a:endParaRPr lang="fr-FR" b="1" dirty="0"/>
          </a:p>
          <a:p>
            <a:pPr eaLnBrk="1" hangingPunct="1">
              <a:lnSpc>
                <a:spcPct val="90000"/>
              </a:lnSpc>
              <a:buNone/>
            </a:pPr>
            <a:endParaRPr lang="fr-FR" dirty="0" smtClean="0"/>
          </a:p>
          <a:p>
            <a:pPr eaLnBrk="1" hangingPunct="1">
              <a:lnSpc>
                <a:spcPct val="90000"/>
              </a:lnSpc>
              <a:buNone/>
            </a:pPr>
            <a:endParaRPr lang="fr-FR" dirty="0"/>
          </a:p>
          <a:p>
            <a:pPr eaLnBrk="1" hangingPunct="1">
              <a:lnSpc>
                <a:spcPct val="90000"/>
              </a:lnSpc>
              <a:buNone/>
            </a:pPr>
            <a:endParaRPr lang="en-US" dirty="0"/>
          </a:p>
          <a:p>
            <a:pPr algn="ctr" eaLnBrk="1" hangingPunct="1">
              <a:lnSpc>
                <a:spcPct val="90000"/>
              </a:lnSpc>
              <a:buNone/>
            </a:pPr>
            <a:endParaRPr lang="en-US" sz="3600" b="1" dirty="0" smtClean="0"/>
          </a:p>
        </p:txBody>
      </p:sp>
      <p:cxnSp>
        <p:nvCxnSpPr>
          <p:cNvPr id="5" name="Connecteur droit 4"/>
          <p:cNvCxnSpPr/>
          <p:nvPr/>
        </p:nvCxnSpPr>
        <p:spPr>
          <a:xfrm>
            <a:off x="0" y="1571612"/>
            <a:ext cx="9144000" cy="1588"/>
          </a:xfrm>
          <a:prstGeom prst="line">
            <a:avLst/>
          </a:prstGeom>
          <a:ln w="15875" cmpd="sng"/>
          <a:scene3d>
            <a:camera prst="orthographicFront"/>
            <a:lightRig rig="threePt" dir="t"/>
          </a:scene3d>
          <a:sp3d extrusionH="76200" prstMaterial="metal">
            <a:extrusionClr>
              <a:schemeClr val="tx1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Echoguidage</a:t>
            </a:r>
            <a:r>
              <a:rPr lang="en-US" sz="3200" dirty="0" smtClean="0"/>
              <a:t> </a:t>
            </a:r>
            <a:r>
              <a:rPr lang="en-US" sz="3200" dirty="0" err="1" smtClean="0"/>
              <a:t>vs</a:t>
            </a:r>
            <a:r>
              <a:rPr lang="en-US" sz="3200" dirty="0" smtClean="0"/>
              <a:t> </a:t>
            </a:r>
            <a:r>
              <a:rPr lang="en-US" sz="3200" dirty="0" err="1" smtClean="0"/>
              <a:t>neurostimulation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aspect </a:t>
            </a:r>
            <a:r>
              <a:rPr lang="en-US" sz="3200" dirty="0" err="1" smtClean="0"/>
              <a:t>médico-légal</a:t>
            </a:r>
            <a:endParaRPr lang="en-US" sz="3200" b="1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571612"/>
            <a:ext cx="885828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None/>
            </a:pPr>
            <a:r>
              <a:rPr lang="fr-FR" dirty="0" smtClean="0"/>
              <a:t>Sinistralité et ALR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fr-FR" dirty="0" smtClean="0"/>
              <a:t>Analyse rétrospective de 75 dossiers  2001-2010</a:t>
            </a:r>
          </a:p>
          <a:p>
            <a:pPr>
              <a:lnSpc>
                <a:spcPct val="90000"/>
              </a:lnSpc>
              <a:buNone/>
            </a:pPr>
            <a:endParaRPr lang="fr-FR" dirty="0" smtClean="0"/>
          </a:p>
          <a:p>
            <a:pPr>
              <a:lnSpc>
                <a:spcPct val="90000"/>
              </a:lnSpc>
              <a:buNone/>
            </a:pPr>
            <a:r>
              <a:rPr lang="fr-FR" dirty="0" smtClean="0"/>
              <a:t>Défaut d’information sur les risques de l’ALR	    48</a:t>
            </a:r>
          </a:p>
          <a:p>
            <a:pPr>
              <a:lnSpc>
                <a:spcPct val="90000"/>
              </a:lnSpc>
              <a:buNone/>
            </a:pPr>
            <a:r>
              <a:rPr lang="fr-FR" dirty="0" smtClean="0"/>
              <a:t>Défaut d’information sur les alternatives 	    32</a:t>
            </a:r>
          </a:p>
          <a:p>
            <a:pPr>
              <a:buNone/>
            </a:pPr>
            <a:r>
              <a:rPr lang="fr-FR" b="1" dirty="0" smtClean="0"/>
              <a:t>Défaut  de réalisation technique		              15</a:t>
            </a:r>
          </a:p>
          <a:p>
            <a:pPr>
              <a:buNone/>
            </a:pPr>
            <a:r>
              <a:rPr lang="fr-FR" dirty="0" smtClean="0"/>
              <a:t>Défaut de surveillance postopératoire 	              22</a:t>
            </a:r>
          </a:p>
          <a:p>
            <a:pPr>
              <a:buNone/>
            </a:pPr>
            <a:endParaRPr lang="fr-FR" b="1" dirty="0"/>
          </a:p>
          <a:p>
            <a:pPr eaLnBrk="1" hangingPunct="1">
              <a:lnSpc>
                <a:spcPct val="90000"/>
              </a:lnSpc>
              <a:buNone/>
            </a:pPr>
            <a:endParaRPr lang="fr-FR" dirty="0" smtClean="0"/>
          </a:p>
          <a:p>
            <a:pPr eaLnBrk="1" hangingPunct="1">
              <a:lnSpc>
                <a:spcPct val="90000"/>
              </a:lnSpc>
              <a:buNone/>
            </a:pPr>
            <a:endParaRPr lang="fr-FR" dirty="0"/>
          </a:p>
          <a:p>
            <a:pPr eaLnBrk="1" hangingPunct="1">
              <a:lnSpc>
                <a:spcPct val="90000"/>
              </a:lnSpc>
              <a:buNone/>
            </a:pPr>
            <a:endParaRPr lang="en-US" dirty="0"/>
          </a:p>
          <a:p>
            <a:pPr algn="ctr" eaLnBrk="1" hangingPunct="1">
              <a:lnSpc>
                <a:spcPct val="90000"/>
              </a:lnSpc>
              <a:buNone/>
            </a:pPr>
            <a:endParaRPr lang="en-US" sz="3600" b="1" dirty="0" smtClean="0"/>
          </a:p>
        </p:txBody>
      </p:sp>
      <p:cxnSp>
        <p:nvCxnSpPr>
          <p:cNvPr id="5" name="Connecteur droit 4"/>
          <p:cNvCxnSpPr/>
          <p:nvPr/>
        </p:nvCxnSpPr>
        <p:spPr>
          <a:xfrm>
            <a:off x="0" y="1571612"/>
            <a:ext cx="9144000" cy="1588"/>
          </a:xfrm>
          <a:prstGeom prst="line">
            <a:avLst/>
          </a:prstGeom>
          <a:ln w="15875" cmpd="sng"/>
          <a:scene3d>
            <a:camera prst="orthographicFront"/>
            <a:lightRig rig="threePt" dir="t"/>
          </a:scene3d>
          <a:sp3d extrusionH="76200" prstMaterial="metal">
            <a:extrusionClr>
              <a:schemeClr val="tx1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Echoguidage</a:t>
            </a:r>
            <a:r>
              <a:rPr lang="en-US" sz="3200" dirty="0" smtClean="0"/>
              <a:t> </a:t>
            </a:r>
            <a:r>
              <a:rPr lang="en-US" sz="3200" dirty="0" err="1" smtClean="0"/>
              <a:t>vs</a:t>
            </a:r>
            <a:r>
              <a:rPr lang="en-US" sz="3200" dirty="0" smtClean="0"/>
              <a:t> </a:t>
            </a:r>
            <a:r>
              <a:rPr lang="en-US" sz="3200" dirty="0" err="1" smtClean="0"/>
              <a:t>neurostimulation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aspect </a:t>
            </a:r>
            <a:r>
              <a:rPr lang="en-US" sz="3200" dirty="0" err="1" smtClean="0"/>
              <a:t>médico-légal</a:t>
            </a:r>
            <a:endParaRPr lang="en-US" sz="3200" b="1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571612"/>
            <a:ext cx="88582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dirty="0" smtClean="0"/>
              <a:t>Défaut  de réalisation technique		</a:t>
            </a:r>
            <a:endParaRPr lang="fr-FR" dirty="0" smtClean="0"/>
          </a:p>
          <a:p>
            <a:pPr lvl="1">
              <a:buNone/>
            </a:pPr>
            <a:endParaRPr lang="fr-FR" sz="3200" dirty="0" smtClean="0"/>
          </a:p>
          <a:p>
            <a:pPr lvl="1">
              <a:buNone/>
            </a:pPr>
            <a:r>
              <a:rPr lang="fr-FR" sz="3200" dirty="0" smtClean="0"/>
              <a:t>non respect des recommandations		6</a:t>
            </a:r>
          </a:p>
          <a:p>
            <a:pPr lvl="1">
              <a:buNone/>
            </a:pPr>
            <a:r>
              <a:rPr lang="fr-FR" sz="3200" dirty="0" smtClean="0"/>
              <a:t>non respect des règles de sécurité 		6</a:t>
            </a:r>
          </a:p>
          <a:p>
            <a:pPr lvl="1">
              <a:buNone/>
            </a:pPr>
            <a:r>
              <a:rPr lang="fr-FR" sz="3200" dirty="0" smtClean="0"/>
              <a:t>non respect des contre indications  		1</a:t>
            </a:r>
          </a:p>
          <a:p>
            <a:pPr lvl="1">
              <a:buNone/>
            </a:pPr>
            <a:r>
              <a:rPr lang="fr-FR" sz="3200" dirty="0" smtClean="0"/>
              <a:t>délégation de la technique (IADE)		1</a:t>
            </a:r>
          </a:p>
          <a:p>
            <a:pPr lvl="1">
              <a:buNone/>
            </a:pPr>
            <a:r>
              <a:rPr lang="fr-FR" sz="3200" dirty="0" smtClean="0"/>
              <a:t>manque d’expérience de l’ALR			1</a:t>
            </a:r>
          </a:p>
          <a:p>
            <a:pPr eaLnBrk="1" hangingPunct="1">
              <a:lnSpc>
                <a:spcPct val="90000"/>
              </a:lnSpc>
              <a:buNone/>
            </a:pPr>
            <a:endParaRPr lang="fr-FR" dirty="0" smtClean="0"/>
          </a:p>
          <a:p>
            <a:pPr>
              <a:buNone/>
            </a:pPr>
            <a:endParaRPr lang="fr-FR" b="1" dirty="0"/>
          </a:p>
          <a:p>
            <a:pPr eaLnBrk="1" hangingPunct="1">
              <a:lnSpc>
                <a:spcPct val="90000"/>
              </a:lnSpc>
              <a:buNone/>
            </a:pPr>
            <a:endParaRPr lang="fr-FR" dirty="0" smtClean="0"/>
          </a:p>
          <a:p>
            <a:pPr eaLnBrk="1" hangingPunct="1">
              <a:lnSpc>
                <a:spcPct val="90000"/>
              </a:lnSpc>
              <a:buNone/>
            </a:pPr>
            <a:endParaRPr lang="fr-FR" dirty="0"/>
          </a:p>
          <a:p>
            <a:pPr eaLnBrk="1" hangingPunct="1">
              <a:lnSpc>
                <a:spcPct val="90000"/>
              </a:lnSpc>
              <a:buNone/>
            </a:pPr>
            <a:endParaRPr lang="en-US" dirty="0"/>
          </a:p>
          <a:p>
            <a:pPr algn="ctr" eaLnBrk="1" hangingPunct="1">
              <a:lnSpc>
                <a:spcPct val="90000"/>
              </a:lnSpc>
              <a:buNone/>
            </a:pPr>
            <a:endParaRPr lang="en-US" sz="3600" b="1" dirty="0" smtClean="0"/>
          </a:p>
        </p:txBody>
      </p:sp>
      <p:cxnSp>
        <p:nvCxnSpPr>
          <p:cNvPr id="5" name="Connecteur droit 4"/>
          <p:cNvCxnSpPr/>
          <p:nvPr/>
        </p:nvCxnSpPr>
        <p:spPr>
          <a:xfrm>
            <a:off x="0" y="1571612"/>
            <a:ext cx="9144000" cy="1588"/>
          </a:xfrm>
          <a:prstGeom prst="line">
            <a:avLst/>
          </a:prstGeom>
          <a:ln w="15875" cmpd="sng"/>
          <a:scene3d>
            <a:camera prst="orthographicFront"/>
            <a:lightRig rig="threePt" dir="t"/>
          </a:scene3d>
          <a:sp3d extrusionH="76200" prstMaterial="metal">
            <a:extrusionClr>
              <a:schemeClr val="tx1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Echoguidage</a:t>
            </a:r>
            <a:r>
              <a:rPr lang="en-US" sz="3200" dirty="0" smtClean="0"/>
              <a:t> </a:t>
            </a:r>
            <a:r>
              <a:rPr lang="en-US" sz="3200" dirty="0" err="1" smtClean="0"/>
              <a:t>vs</a:t>
            </a:r>
            <a:r>
              <a:rPr lang="en-US" sz="3200" dirty="0" smtClean="0"/>
              <a:t> </a:t>
            </a:r>
            <a:r>
              <a:rPr lang="en-US" sz="3200" dirty="0" err="1" smtClean="0"/>
              <a:t>neurostimulation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aspect </a:t>
            </a:r>
            <a:r>
              <a:rPr lang="en-US" sz="3200" dirty="0" err="1" smtClean="0"/>
              <a:t>médico-légal</a:t>
            </a:r>
            <a:endParaRPr lang="en-US" sz="3200" b="1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571612"/>
            <a:ext cx="8858280" cy="49292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i="1" dirty="0" smtClean="0"/>
              <a:t>Experts judiciaires </a:t>
            </a:r>
          </a:p>
          <a:p>
            <a:pPr>
              <a:buNone/>
            </a:pPr>
            <a:r>
              <a:rPr lang="fr-FR" i="1" dirty="0" smtClean="0"/>
              <a:t>	Quels facteurs interviennent dans l'appréciation d'un dossier</a:t>
            </a:r>
            <a:r>
              <a:rPr lang="fr-FR" dirty="0" smtClean="0"/>
              <a:t>?</a:t>
            </a:r>
          </a:p>
          <a:p>
            <a:pPr>
              <a:buFontTx/>
              <a:buChar char="-"/>
            </a:pPr>
            <a:r>
              <a:rPr lang="fr-FR" dirty="0" smtClean="0"/>
              <a:t>Expertise personnelle</a:t>
            </a:r>
          </a:p>
          <a:p>
            <a:pPr>
              <a:buFontTx/>
              <a:buChar char="-"/>
            </a:pPr>
            <a:r>
              <a:rPr lang="fr-FR" dirty="0" smtClean="0"/>
              <a:t>Respect des Recommandations </a:t>
            </a:r>
          </a:p>
          <a:p>
            <a:pPr>
              <a:buFontTx/>
              <a:buChar char="-"/>
            </a:pPr>
            <a:r>
              <a:rPr lang="fr-FR" dirty="0" smtClean="0"/>
              <a:t>littérature</a:t>
            </a:r>
          </a:p>
          <a:p>
            <a:pPr>
              <a:buFontTx/>
              <a:buChar char="-"/>
            </a:pPr>
            <a:r>
              <a:rPr lang="fr-FR" dirty="0" smtClean="0"/>
              <a:t>Qualité de l'information</a:t>
            </a:r>
          </a:p>
          <a:p>
            <a:pPr>
              <a:buFontTx/>
              <a:buChar char="-"/>
            </a:pPr>
            <a:r>
              <a:rPr lang="fr-FR" dirty="0"/>
              <a:t>T</a:t>
            </a:r>
            <a:r>
              <a:rPr lang="fr-FR" dirty="0" smtClean="0"/>
              <a:t>raçabilité</a:t>
            </a:r>
          </a:p>
          <a:p>
            <a:pPr>
              <a:buNone/>
            </a:pPr>
            <a:endParaRPr lang="fr-FR" b="1" dirty="0"/>
          </a:p>
          <a:p>
            <a:pPr eaLnBrk="1" hangingPunct="1">
              <a:lnSpc>
                <a:spcPct val="90000"/>
              </a:lnSpc>
              <a:buNone/>
            </a:pPr>
            <a:endParaRPr lang="fr-FR" dirty="0" smtClean="0"/>
          </a:p>
          <a:p>
            <a:pPr eaLnBrk="1" hangingPunct="1">
              <a:lnSpc>
                <a:spcPct val="90000"/>
              </a:lnSpc>
              <a:buNone/>
            </a:pPr>
            <a:endParaRPr lang="fr-FR" dirty="0"/>
          </a:p>
          <a:p>
            <a:pPr eaLnBrk="1" hangingPunct="1">
              <a:lnSpc>
                <a:spcPct val="90000"/>
              </a:lnSpc>
              <a:buNone/>
            </a:pPr>
            <a:endParaRPr lang="en-US" dirty="0"/>
          </a:p>
          <a:p>
            <a:pPr algn="ctr" eaLnBrk="1" hangingPunct="1">
              <a:lnSpc>
                <a:spcPct val="90000"/>
              </a:lnSpc>
              <a:buNone/>
            </a:pPr>
            <a:endParaRPr lang="en-US" sz="3600" b="1" dirty="0" smtClean="0"/>
          </a:p>
        </p:txBody>
      </p:sp>
      <p:cxnSp>
        <p:nvCxnSpPr>
          <p:cNvPr id="5" name="Connecteur droit 4"/>
          <p:cNvCxnSpPr/>
          <p:nvPr/>
        </p:nvCxnSpPr>
        <p:spPr>
          <a:xfrm>
            <a:off x="0" y="1571612"/>
            <a:ext cx="9144000" cy="1588"/>
          </a:xfrm>
          <a:prstGeom prst="line">
            <a:avLst/>
          </a:prstGeom>
          <a:ln w="15875" cmpd="sng"/>
          <a:scene3d>
            <a:camera prst="orthographicFront"/>
            <a:lightRig rig="threePt" dir="t"/>
          </a:scene3d>
          <a:sp3d extrusionH="76200" prstMaterial="metal">
            <a:extrusionClr>
              <a:schemeClr val="tx1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Echoguidage</a:t>
            </a:r>
            <a:r>
              <a:rPr lang="en-US" sz="3200" dirty="0" smtClean="0"/>
              <a:t> </a:t>
            </a:r>
            <a:r>
              <a:rPr lang="en-US" sz="3200" dirty="0" err="1" smtClean="0"/>
              <a:t>vs</a:t>
            </a:r>
            <a:r>
              <a:rPr lang="en-US" sz="3200" dirty="0" smtClean="0"/>
              <a:t> </a:t>
            </a:r>
            <a:r>
              <a:rPr lang="en-US" sz="3200" dirty="0" err="1" smtClean="0"/>
              <a:t>neurostimulation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aspect </a:t>
            </a:r>
            <a:r>
              <a:rPr lang="en-US" sz="3200" dirty="0" err="1" smtClean="0"/>
              <a:t>médico-légal</a:t>
            </a:r>
            <a:endParaRPr lang="en-US" sz="3200" b="1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571612"/>
            <a:ext cx="885828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i="1" dirty="0" smtClean="0"/>
              <a:t>Experts judiciaires, éléments de décision</a:t>
            </a:r>
            <a:r>
              <a:rPr lang="fr-FR" dirty="0" smtClean="0"/>
              <a:t>: </a:t>
            </a:r>
          </a:p>
          <a:p>
            <a:pPr>
              <a:buNone/>
            </a:pPr>
            <a:r>
              <a:rPr lang="fr-FR" i="1" dirty="0" smtClean="0">
                <a:solidFill>
                  <a:srgbClr val="FF0000"/>
                </a:solidFill>
              </a:rPr>
              <a:t>Expertise personnelle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 smtClean="0"/>
              <a:t>Pas toujours optimale…</a:t>
            </a:r>
          </a:p>
          <a:p>
            <a:pPr>
              <a:buNone/>
            </a:pPr>
            <a:r>
              <a:rPr lang="fr-FR" dirty="0" smtClean="0"/>
              <a:t>Parfois très réduite…</a:t>
            </a:r>
          </a:p>
          <a:p>
            <a:pPr algn="just">
              <a:buNone/>
            </a:pPr>
            <a:endParaRPr lang="fr-FR" dirty="0" smtClean="0"/>
          </a:p>
          <a:p>
            <a:pPr algn="just">
              <a:buNone/>
            </a:pPr>
            <a:r>
              <a:rPr lang="fr-FR" dirty="0" smtClean="0"/>
              <a:t>Avoir un expert connaissant bien l'ALR n'est pas forcément favorable au médecin mis en cause</a:t>
            </a:r>
          </a:p>
          <a:p>
            <a:pPr>
              <a:buNone/>
            </a:pPr>
            <a:endParaRPr lang="fr-FR" b="1" dirty="0"/>
          </a:p>
          <a:p>
            <a:pPr eaLnBrk="1" hangingPunct="1">
              <a:lnSpc>
                <a:spcPct val="90000"/>
              </a:lnSpc>
              <a:buNone/>
            </a:pPr>
            <a:endParaRPr lang="fr-FR" dirty="0" smtClean="0"/>
          </a:p>
          <a:p>
            <a:pPr eaLnBrk="1" hangingPunct="1">
              <a:lnSpc>
                <a:spcPct val="90000"/>
              </a:lnSpc>
              <a:buNone/>
            </a:pPr>
            <a:endParaRPr lang="fr-FR" dirty="0"/>
          </a:p>
          <a:p>
            <a:pPr eaLnBrk="1" hangingPunct="1">
              <a:lnSpc>
                <a:spcPct val="90000"/>
              </a:lnSpc>
              <a:buNone/>
            </a:pPr>
            <a:endParaRPr lang="en-US" dirty="0"/>
          </a:p>
          <a:p>
            <a:pPr algn="ctr" eaLnBrk="1" hangingPunct="1">
              <a:lnSpc>
                <a:spcPct val="90000"/>
              </a:lnSpc>
              <a:buNone/>
            </a:pPr>
            <a:endParaRPr lang="en-US" sz="3600" b="1" dirty="0" smtClean="0"/>
          </a:p>
        </p:txBody>
      </p:sp>
      <p:cxnSp>
        <p:nvCxnSpPr>
          <p:cNvPr id="5" name="Connecteur droit 4"/>
          <p:cNvCxnSpPr/>
          <p:nvPr/>
        </p:nvCxnSpPr>
        <p:spPr>
          <a:xfrm>
            <a:off x="0" y="1571612"/>
            <a:ext cx="9144000" cy="1588"/>
          </a:xfrm>
          <a:prstGeom prst="line">
            <a:avLst/>
          </a:prstGeom>
          <a:ln w="15875" cmpd="sng"/>
          <a:scene3d>
            <a:camera prst="orthographicFront"/>
            <a:lightRig rig="threePt" dir="t"/>
          </a:scene3d>
          <a:sp3d extrusionH="76200" prstMaterial="metal">
            <a:extrusionClr>
              <a:schemeClr val="tx1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Echoguidage</a:t>
            </a:r>
            <a:r>
              <a:rPr lang="en-US" sz="3200" dirty="0" smtClean="0"/>
              <a:t> </a:t>
            </a:r>
            <a:r>
              <a:rPr lang="en-US" sz="3200" dirty="0" err="1" smtClean="0"/>
              <a:t>vs</a:t>
            </a:r>
            <a:r>
              <a:rPr lang="en-US" sz="3200" dirty="0" smtClean="0"/>
              <a:t> </a:t>
            </a:r>
            <a:r>
              <a:rPr lang="en-US" sz="3200" dirty="0" err="1" smtClean="0"/>
              <a:t>neurostimulation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aspect </a:t>
            </a:r>
            <a:r>
              <a:rPr lang="en-US" sz="3200" dirty="0" err="1" smtClean="0"/>
              <a:t>médico-légal</a:t>
            </a:r>
            <a:endParaRPr lang="en-US" sz="3200" b="1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571612"/>
            <a:ext cx="88582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i="1" dirty="0" smtClean="0"/>
              <a:t>Experts judiciaires, bases de décision</a:t>
            </a:r>
            <a:r>
              <a:rPr lang="fr-FR" dirty="0" smtClean="0"/>
              <a:t>: 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Recommandations SFAR</a:t>
            </a:r>
          </a:p>
          <a:p>
            <a:pPr>
              <a:buNone/>
            </a:pPr>
            <a:endParaRPr lang="fr-FR" dirty="0">
              <a:solidFill>
                <a:srgbClr val="FF0000"/>
              </a:solidFill>
            </a:endParaRP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dirty="0" smtClean="0"/>
              <a:t>	Pratiques en accord avec le gold standard ?</a:t>
            </a:r>
            <a:endParaRPr lang="fr-FR" dirty="0"/>
          </a:p>
          <a:p>
            <a:pPr eaLnBrk="1" hangingPunct="1">
              <a:lnSpc>
                <a:spcPct val="90000"/>
              </a:lnSpc>
              <a:buNone/>
            </a:pPr>
            <a:endParaRPr lang="fr-FR" dirty="0" smtClean="0"/>
          </a:p>
          <a:p>
            <a:pPr eaLnBrk="1" hangingPunct="1">
              <a:lnSpc>
                <a:spcPct val="90000"/>
              </a:lnSpc>
              <a:buNone/>
            </a:pPr>
            <a:endParaRPr lang="fr-FR" dirty="0"/>
          </a:p>
          <a:p>
            <a:pPr eaLnBrk="1" hangingPunct="1">
              <a:lnSpc>
                <a:spcPct val="90000"/>
              </a:lnSpc>
              <a:buNone/>
            </a:pPr>
            <a:endParaRPr lang="en-US" dirty="0"/>
          </a:p>
          <a:p>
            <a:pPr algn="ctr" eaLnBrk="1" hangingPunct="1">
              <a:lnSpc>
                <a:spcPct val="90000"/>
              </a:lnSpc>
              <a:buNone/>
            </a:pPr>
            <a:endParaRPr lang="en-US" sz="3600" b="1" dirty="0" smtClean="0"/>
          </a:p>
        </p:txBody>
      </p:sp>
      <p:cxnSp>
        <p:nvCxnSpPr>
          <p:cNvPr id="5" name="Connecteur droit 4"/>
          <p:cNvCxnSpPr/>
          <p:nvPr/>
        </p:nvCxnSpPr>
        <p:spPr>
          <a:xfrm>
            <a:off x="0" y="1571612"/>
            <a:ext cx="9144000" cy="1588"/>
          </a:xfrm>
          <a:prstGeom prst="line">
            <a:avLst/>
          </a:prstGeom>
          <a:ln w="15875" cmpd="sng"/>
          <a:scene3d>
            <a:camera prst="orthographicFront"/>
            <a:lightRig rig="threePt" dir="t"/>
          </a:scene3d>
          <a:sp3d extrusionH="76200" prstMaterial="metal">
            <a:extrusionClr>
              <a:schemeClr val="tx1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499</Words>
  <Application>Microsoft Office PowerPoint</Application>
  <PresentationFormat>Affichage à l'écran (4:3)</PresentationFormat>
  <Paragraphs>191</Paragraphs>
  <Slides>17</Slides>
  <Notes>12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Echoguidage vs neurostimulation  aspect médico-légal</vt:lpstr>
      <vt:lpstr>Echoguidage vs neurostimulation  aspect médico-légal</vt:lpstr>
      <vt:lpstr>Complications des blocs nerveux périphériques</vt:lpstr>
      <vt:lpstr>échoguidage vs neurostimulation  aspect médico-légal</vt:lpstr>
      <vt:lpstr>Echoguidage vs neurostimulation  aspect médico-légal</vt:lpstr>
      <vt:lpstr>Echoguidage vs neurostimulation  aspect médico-légal</vt:lpstr>
      <vt:lpstr>Echoguidage vs neurostimulation  aspect médico-légal</vt:lpstr>
      <vt:lpstr>Echoguidage vs neurostimulation  aspect médico-légal</vt:lpstr>
      <vt:lpstr>Echoguidage vs neurostimulation  aspect médico-légal</vt:lpstr>
      <vt:lpstr>Echoguidage vs neurostimulation  aspect médico-légal</vt:lpstr>
      <vt:lpstr>Echoguidage vs neurostimulation  aspect médico-légal</vt:lpstr>
      <vt:lpstr>Echoguidage vs neurostimulation  aspect médico-légal</vt:lpstr>
      <vt:lpstr>Echoguidage vs neurostimulation  aspect médico-légal</vt:lpstr>
      <vt:lpstr>Echoguidage vs neurostimulation  aspect médico-légal</vt:lpstr>
      <vt:lpstr>Echoguidage vs neurostimulation  aspect médico-légal</vt:lpstr>
      <vt:lpstr>Echoguidage vs neurostimulation  aspect médico-légal</vt:lpstr>
      <vt:lpstr>Echoguidage vs neurostimulation  aspect médico-légal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ALR vs NEUROSTIMULATION aspect medico legal</dc:title>
  <dc:creator>Jean Louis</dc:creator>
  <cp:lastModifiedBy>jean-louis PANSARD</cp:lastModifiedBy>
  <cp:revision>46</cp:revision>
  <dcterms:created xsi:type="dcterms:W3CDTF">2013-09-15T07:07:01Z</dcterms:created>
  <dcterms:modified xsi:type="dcterms:W3CDTF">2013-09-18T08:37:17Z</dcterms:modified>
</cp:coreProperties>
</file>