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comments/comment3.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5.xml" ContentType="application/vnd.openxmlformats-officedocument.presentationml.comments+xml"/>
  <Override PartName="/ppt/notesSlides/notesSlide11.xml" ContentType="application/vnd.openxmlformats-officedocument.presentationml.notesSlide+xml"/>
  <Override PartName="/ppt/comments/comment6.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7.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8.xml" ContentType="application/vnd.openxmlformats-officedocument.presentationml.comments+xml"/>
  <Override PartName="/ppt/notesSlides/notesSlide17.xml" ContentType="application/vnd.openxmlformats-officedocument.presentationml.notesSlide+xml"/>
  <Override PartName="/ppt/comments/comment9.xml" ContentType="application/vnd.openxmlformats-officedocument.presentationml.comments+xml"/>
  <Override PartName="/ppt/notesSlides/notesSlide18.xml" ContentType="application/vnd.openxmlformats-officedocument.presentationml.notesSlide+xml"/>
  <Override PartName="/ppt/comments/comment10.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1.xml" ContentType="application/vnd.openxmlformats-officedocument.presentationml.comments+xml"/>
  <Override PartName="/ppt/notesSlides/notesSlide24.xml" ContentType="application/vnd.openxmlformats-officedocument.presentationml.notesSlide+xml"/>
  <Override PartName="/ppt/comments/comment12.xml" ContentType="application/vnd.openxmlformats-officedocument.presentationml.comments+xml"/>
  <Override PartName="/ppt/notesSlides/notesSlide25.xml" ContentType="application/vnd.openxmlformats-officedocument.presentationml.notesSlide+xml"/>
  <Override PartName="/ppt/comments/comment13.xml" ContentType="application/vnd.openxmlformats-officedocument.presentationml.comment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omments/comment14.xml" ContentType="application/vnd.openxmlformats-officedocument.presentationml.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omments/comment15.xml" ContentType="application/vnd.openxmlformats-officedocument.presentationml.comments+xml"/>
  <Override PartName="/ppt/notesSlides/notesSlide32.xml" ContentType="application/vnd.openxmlformats-officedocument.presentationml.notesSlide+xml"/>
  <Override PartName="/ppt/comments/comment1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34"/>
  </p:notesMasterIdLst>
  <p:handoutMasterIdLst>
    <p:handoutMasterId r:id="rId35"/>
  </p:handoutMasterIdLst>
  <p:sldIdLst>
    <p:sldId id="299" r:id="rId2"/>
    <p:sldId id="283" r:id="rId3"/>
    <p:sldId id="286" r:id="rId4"/>
    <p:sldId id="287" r:id="rId5"/>
    <p:sldId id="285" r:id="rId6"/>
    <p:sldId id="289" r:id="rId7"/>
    <p:sldId id="290" r:id="rId8"/>
    <p:sldId id="288" r:id="rId9"/>
    <p:sldId id="291" r:id="rId10"/>
    <p:sldId id="292" r:id="rId11"/>
    <p:sldId id="293" r:id="rId12"/>
    <p:sldId id="309" r:id="rId13"/>
    <p:sldId id="311" r:id="rId14"/>
    <p:sldId id="310" r:id="rId15"/>
    <p:sldId id="294" r:id="rId16"/>
    <p:sldId id="295" r:id="rId17"/>
    <p:sldId id="296" r:id="rId18"/>
    <p:sldId id="297" r:id="rId19"/>
    <p:sldId id="336" r:id="rId20"/>
    <p:sldId id="337" r:id="rId21"/>
    <p:sldId id="338" r:id="rId22"/>
    <p:sldId id="300" r:id="rId23"/>
    <p:sldId id="304" r:id="rId24"/>
    <p:sldId id="306" r:id="rId25"/>
    <p:sldId id="312" r:id="rId26"/>
    <p:sldId id="333" r:id="rId27"/>
    <p:sldId id="334" r:id="rId28"/>
    <p:sldId id="332" r:id="rId29"/>
    <p:sldId id="335" r:id="rId30"/>
    <p:sldId id="327" r:id="rId31"/>
    <p:sldId id="319" r:id="rId32"/>
    <p:sldId id="323" r:id="rId3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e-laure cittanova" initials="" lastIdx="30" clrIdx="0"/>
  <p:cmAuthor id="7" name="Utilisateur de Microsoft Office" initials="Office [7]" lastIdx="1" clrIdx="7">
    <p:extLst/>
  </p:cmAuthor>
  <p:cmAuthor id="1" name="Utilisateur de Microsoft Office" initials="Office" lastIdx="1" clrIdx="1">
    <p:extLst/>
  </p:cmAuthor>
  <p:cmAuthor id="2" name="Utilisateur de Microsoft Office" initials="Office [2]" lastIdx="1" clrIdx="2">
    <p:extLst/>
  </p:cmAuthor>
  <p:cmAuthor id="3" name="Utilisateur de Microsoft Office" initials="Office [3]" lastIdx="1" clrIdx="3">
    <p:extLst/>
  </p:cmAuthor>
  <p:cmAuthor id="4" name="Utilisateur de Microsoft Office" initials="Office [4]" lastIdx="1" clrIdx="4">
    <p:extLst/>
  </p:cmAuthor>
  <p:cmAuthor id="5" name="Utilisateur de Microsoft Office" initials="Office [5]" lastIdx="1" clrIdx="5">
    <p:extLst/>
  </p:cmAuthor>
  <p:cmAuthor id="6" name="Utilisateur de Microsoft Office" initials="Office [6]" lastIdx="1"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EE42A2"/>
    <a:srgbClr val="FF42E3"/>
    <a:srgbClr val="FD6400"/>
    <a:srgbClr val="F16000"/>
    <a:srgbClr val="E53ACB"/>
    <a:srgbClr val="EC3CD2"/>
    <a:srgbClr val="98009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170"/>
    <p:restoredTop sz="94697"/>
  </p:normalViewPr>
  <p:slideViewPr>
    <p:cSldViewPr snapToGrid="0" snapToObjects="1">
      <p:cViewPr varScale="1">
        <p:scale>
          <a:sx n="72" d="100"/>
          <a:sy n="72" d="100"/>
        </p:scale>
        <p:origin x="200" y="472"/>
      </p:cViewPr>
      <p:guideLst>
        <p:guide orient="horz" pos="2160"/>
        <p:guide pos="29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3-07T19:10:02.806" idx="4">
    <p:pos x="2035" y="1557"/>
    <p:text>inconvénient mais aussi avantage </p:text>
  </p:cm>
</p:cmLst>
</file>

<file path=ppt/comments/comment10.xml><?xml version="1.0" encoding="utf-8"?>
<p:cmLst xmlns:a="http://schemas.openxmlformats.org/drawingml/2006/main" xmlns:r="http://schemas.openxmlformats.org/officeDocument/2006/relationships" xmlns:p="http://schemas.openxmlformats.org/presentationml/2006/main">
  <p:cm authorId="0" dt="2015-03-07T19:28:41.698" idx="10">
    <p:pos x="209" y="1583"/>
    <p:text>encore une fois c u faisceau d'arguments idiot + isolé +loin : pas possible !</p:text>
  </p:cm>
  <p:cm authorId="0" dt="2015-03-07T19:33:48.963" idx="11">
    <p:pos x="2199" y="3462"/>
    <p:text>ce qu'on veut sms mails: de + en+ 
</p:text>
  </p:cm>
  <p:cm authorId="0" dt="2015-03-18T20:17:14.767" idx="25">
    <p:pos x="3061" y="3635"/>
    <p:text>si on ne le fait, on a des bocages: pas fluide.. </p:text>
  </p:cm>
</p:cmLst>
</file>

<file path=ppt/comments/comment11.xml><?xml version="1.0" encoding="utf-8"?>
<p:cmLst xmlns:a="http://schemas.openxmlformats.org/drawingml/2006/main" xmlns:r="http://schemas.openxmlformats.org/officeDocument/2006/relationships" xmlns:p="http://schemas.openxmlformats.org/presentationml/2006/main">
  <p:cm authorId="0" dt="2015-03-16T16:30:29.925" idx="18">
    <p:pos x="2748" y="3166"/>
    <p:text>si on archive le doc: on est oblige e faire signer</p:text>
  </p:cm>
</p:cmLst>
</file>

<file path=ppt/comments/comment12.xml><?xml version="1.0" encoding="utf-8"?>
<p:cmLst xmlns:a="http://schemas.openxmlformats.org/drawingml/2006/main" xmlns:r="http://schemas.openxmlformats.org/officeDocument/2006/relationships" xmlns:p="http://schemas.openxmlformats.org/presentationml/2006/main">
  <p:cm authorId="0" dt="2015-03-18T20:21:38.399" idx="26">
    <p:pos x="2444" y="2313"/>
    <p:text>pas forcement anesth et chir 
ça peut etre le chir </p:text>
  </p:cm>
</p:cmLst>
</file>

<file path=ppt/comments/comment13.xml><?xml version="1.0" encoding="utf-8"?>
<p:cmLst xmlns:a="http://schemas.openxmlformats.org/drawingml/2006/main" xmlns:r="http://schemas.openxmlformats.org/officeDocument/2006/relationships" xmlns:p="http://schemas.openxmlformats.org/presentationml/2006/main">
  <p:cm authorId="0" dt="2015-03-18T20:22:11.523" idx="27">
    <p:pos x="10" y="10"/>
    <p:text>on peut pas ne pas en parler </p:text>
  </p:cm>
</p:cmLst>
</file>

<file path=ppt/comments/comment14.xml><?xml version="1.0" encoding="utf-8"?>
<p:cmLst xmlns:a="http://schemas.openxmlformats.org/drawingml/2006/main" xmlns:r="http://schemas.openxmlformats.org/officeDocument/2006/relationships" xmlns:p="http://schemas.openxmlformats.org/presentationml/2006/main">
  <p:cm authorId="5" dt="2016-09-08T16:04:47.257" idx="1">
    <p:pos x="3966" y="2247"/>
    <p:text>celui sur lequel tous les anesthésistes se retrouvent, un peu un doudou</p:text>
    <p:extLst>
      <p:ext uri="{C676402C-5697-4E1C-873F-D02D1690AC5C}">
        <p15:threadingInfo xmlns:p15="http://schemas.microsoft.com/office/powerpoint/2012/main" timeZoneBias="-120"/>
      </p:ext>
    </p:extLst>
  </p:cm>
  <p:cm authorId="6" dt="2016-09-08T16:23:40.325" idx="1">
    <p:pos x="5637" y="3579"/>
    <p:text>le CA sfar a fait méthode ascendante</p:text>
    <p:extLst>
      <p:ext uri="{C676402C-5697-4E1C-873F-D02D1690AC5C}">
        <p15:threadingInfo xmlns:p15="http://schemas.microsoft.com/office/powerpoint/2012/main" timeZoneBias="-12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0" dt="2015-03-18T19:47:42.250" idx="20">
    <p:pos x="2727" y="3180"/>
    <p:text/>
  </p:cm>
  <p:cm authorId="0" dt="2015-03-18T20:26:22.800" idx="28">
    <p:pos x="4278" y="1754"/>
    <p:text>finalement je le mets en sspi</p:text>
  </p:cm>
  <p:cm authorId="0" dt="2015-03-18T20:26:54.072" idx="29">
    <p:pos x="2511" y="2206"/>
    <p:text>sspi aussi post chir 
c pas que nous </p:text>
  </p:cm>
</p:cmLst>
</file>

<file path=ppt/comments/comment16.xml><?xml version="1.0" encoding="utf-8"?>
<p:cmLst xmlns:a="http://schemas.openxmlformats.org/drawingml/2006/main" xmlns:r="http://schemas.openxmlformats.org/officeDocument/2006/relationships" xmlns:p="http://schemas.openxmlformats.org/presentationml/2006/main">
  <p:cm authorId="7" dt="2016-09-08T16:46:47.400" idx="1">
    <p:pos x="2020" y="2927"/>
    <p:text>je compte sur vous pour en faire en sortant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15-03-18T19:52:07.448" idx="21">
    <p:pos x="304" y="3296"/>
    <p:text>mettre petite photo JL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3-18T19:53:27.867" idx="22">
    <p:pos x="3531" y="3035"/>
    <p:text>nous on connait que la sécurité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3-11T19:06:41.564" idx="16">
    <p:pos x="10" y="10"/>
    <p:text>		une approche ascendante issue du terrain :
		une étude de benchmark visant à identifier les facteurs clés de réussite du développement de la chirurgie ambulatoire,
		une analyse des modes de défaillances et de leurs effets (AMDE) visant à identifier les défaillances potentielles et les barrières de sécurité à mettre en oeuvre,
		une mobilisation de théories et de techniques organisationnelles issues du monde industriel (approche Lean pour la gestion des flux et méthode d'analyse des modes de défaillance et de leurs effets pour la gestion des risques) ;
		un accompagnement d'experts professionnels de terrain tout au long de la démarche.</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3-18T19:58:56.051" idx="23">
    <p:pos x="2087" y="1539"/>
    <p:text>C’est quoi les points : on va les passer en revue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5-03-18T20:00:00.869" idx="24">
    <p:pos x="5157" y="200"/>
    <p:text>2 etapes : retour a dom /
le soir </p:text>
  </p:cm>
</p:cmLst>
</file>

<file path=ppt/comments/comment7.xml><?xml version="1.0" encoding="utf-8"?>
<p:cmLst xmlns:a="http://schemas.openxmlformats.org/drawingml/2006/main" xmlns:r="http://schemas.openxmlformats.org/officeDocument/2006/relationships" xmlns:p="http://schemas.openxmlformats.org/presentationml/2006/main">
  <p:cm authorId="2" dt="2016-09-08T15:45:01.827" idx="1">
    <p:pos x="-207" y="-160"/>
    <p:text/>
    <p:extLst>
      <p:ext uri="{C676402C-5697-4E1C-873F-D02D1690AC5C}">
        <p15:threadingInfo xmlns:p15="http://schemas.microsoft.com/office/powerpoint/2012/main" timeZoneBias="-120"/>
      </p:ext>
    </p:extLst>
  </p:cm>
  <p:cm authorId="3" dt="2016-09-08T15:45:08.379" idx="1">
    <p:pos x="70" y="-232"/>
    <p:text>celui là : ben justement il va rentrer tt seul !</p:text>
    <p:extLst>
      <p:ext uri="{C676402C-5697-4E1C-873F-D02D1690AC5C}">
        <p15:threadingInfo xmlns:p15="http://schemas.microsoft.com/office/powerpoint/2012/main" timeZoneBias="-120"/>
      </p:ext>
    </p:extLst>
  </p:cm>
  <p:cm authorId="4" dt="2016-09-08T15:51:21.194" idx="1">
    <p:pos x="1906" y="2916"/>
    <p:text>Ben celui-là justement, il a pas d’accompagnant, ben il va rentrer tout seul
</p:text>
    <p:extLst>
      <p:ext uri="{C676402C-5697-4E1C-873F-D02D1690AC5C}">
        <p15:threadingInfo xmlns:p15="http://schemas.microsoft.com/office/powerpoint/2012/main" timeZoneBias="-1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0" dt="2015-03-07T19:06:47.676" idx="1">
    <p:pos x="2374" y="1948"/>
    <p:text>à ce moment du débat on voit bien que la solution de facilité ...</p:text>
  </p:cm>
  <p:cm authorId="0" dt="2015-03-07T19:07:49.535" idx="2">
    <p:pos x="4183" y="2522"/>
    <p:text>militant </p:text>
  </p:cm>
  <p:cm authorId="0" dt="2015-03-07T19:08:27.974" idx="3">
    <p:pos x="409" y="1600"/>
    <p:text>on peut pas vous le reprocher </p:text>
  </p:cm>
</p:cmLst>
</file>

<file path=ppt/comments/comment9.xml><?xml version="1.0" encoding="utf-8"?>
<p:cmLst xmlns:a="http://schemas.openxmlformats.org/drawingml/2006/main" xmlns:r="http://schemas.openxmlformats.org/officeDocument/2006/relationships" xmlns:p="http://schemas.openxmlformats.org/presentationml/2006/main">
  <p:cm authorId="0" dt="2015-03-07T19:16:06.378" idx="8">
    <p:pos x="322" y="1870"/>
    <p:text>pudiquement appelé </p:text>
  </p:cm>
  <p:cm authorId="0" dt="2015-03-07T19:17:53.675" idx="9">
    <p:pos x="4565" y="1957"/>
    <p:text>, sinon consignes c n'importe quoi</p:text>
  </p:cm>
  <p:cm authorId="0" dt="2015-03-16T16:19:17.657" idx="17">
    <p:pos x="965" y="1261"/>
    <p:text>aller vite sur ce sujet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73C27A-646C-F94D-BE4C-823D83CC3596}" type="datetimeFigureOut">
              <a:rPr lang="fr-FR" smtClean="0"/>
              <a:t>27/09/2016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E8021B-E3AE-F447-BC5E-2F675B4E5B00}" type="slidenum">
              <a:rPr lang="fr-FR" smtClean="0"/>
              <a:t>‹#›</a:t>
            </a:fld>
            <a:endParaRPr lang="fr-FR"/>
          </a:p>
        </p:txBody>
      </p:sp>
    </p:spTree>
    <p:extLst>
      <p:ext uri="{BB962C8B-B14F-4D97-AF65-F5344CB8AC3E}">
        <p14:creationId xmlns:p14="http://schemas.microsoft.com/office/powerpoint/2010/main" val="969691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23865-1001-C34F-BD3A-DF0D0BC46905}" type="datetimeFigureOut">
              <a:rPr lang="fr-FR" smtClean="0"/>
              <a:t>27/09/2016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30EDC-F667-9143-852D-5588710C233B}" type="slidenum">
              <a:rPr lang="fr-FR" smtClean="0"/>
              <a:t>‹#›</a:t>
            </a:fld>
            <a:endParaRPr lang="fr-FR"/>
          </a:p>
        </p:txBody>
      </p:sp>
    </p:spTree>
    <p:extLst>
      <p:ext uri="{BB962C8B-B14F-4D97-AF65-F5344CB8AC3E}">
        <p14:creationId xmlns:p14="http://schemas.microsoft.com/office/powerpoint/2010/main" val="28006325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a:t>
            </a:fld>
            <a:endParaRPr lang="fr-FR"/>
          </a:p>
        </p:txBody>
      </p:sp>
    </p:spTree>
    <p:extLst>
      <p:ext uri="{BB962C8B-B14F-4D97-AF65-F5344CB8AC3E}">
        <p14:creationId xmlns:p14="http://schemas.microsoft.com/office/powerpoint/2010/main" val="2283201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10</a:t>
            </a:fld>
            <a:endParaRPr lang="fr-FR"/>
          </a:p>
        </p:txBody>
      </p:sp>
    </p:spTree>
    <p:extLst>
      <p:ext uri="{BB962C8B-B14F-4D97-AF65-F5344CB8AC3E}">
        <p14:creationId xmlns:p14="http://schemas.microsoft.com/office/powerpoint/2010/main" val="1424826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11</a:t>
            </a:fld>
            <a:endParaRPr lang="fr-FR"/>
          </a:p>
        </p:txBody>
      </p:sp>
    </p:spTree>
    <p:extLst>
      <p:ext uri="{BB962C8B-B14F-4D97-AF65-F5344CB8AC3E}">
        <p14:creationId xmlns:p14="http://schemas.microsoft.com/office/powerpoint/2010/main" val="2769182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12</a:t>
            </a:fld>
            <a:endParaRPr lang="fr-FR"/>
          </a:p>
        </p:txBody>
      </p:sp>
    </p:spTree>
    <p:extLst>
      <p:ext uri="{BB962C8B-B14F-4D97-AF65-F5344CB8AC3E}">
        <p14:creationId xmlns:p14="http://schemas.microsoft.com/office/powerpoint/2010/main" val="3880841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Ben celui-là justement, il</a:t>
            </a:r>
            <a:r>
              <a:rPr lang="fr-FR" baseline="0" dirty="0" smtClean="0"/>
              <a:t> a pas d’accompagnant, ben il va rentrer tout seul</a:t>
            </a:r>
          </a:p>
          <a:p>
            <a:pPr marL="0" marR="0" indent="0" algn="l" defTabSz="457200" rtl="0" eaLnBrk="1" fontAlgn="auto" latinLnBrk="0" hangingPunct="1">
              <a:lnSpc>
                <a:spcPct val="100000"/>
              </a:lnSpc>
              <a:spcBef>
                <a:spcPts val="0"/>
              </a:spcBef>
              <a:spcAft>
                <a:spcPts val="0"/>
              </a:spcAft>
              <a:buClrTx/>
              <a:buSzTx/>
              <a:buFontTx/>
              <a:buNone/>
              <a:tabLst/>
              <a:defRPr/>
            </a:pPr>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13</a:t>
            </a:fld>
            <a:endParaRPr lang="fr-FR"/>
          </a:p>
        </p:txBody>
      </p:sp>
    </p:spTree>
    <p:extLst>
      <p:ext uri="{BB962C8B-B14F-4D97-AF65-F5344CB8AC3E}">
        <p14:creationId xmlns:p14="http://schemas.microsoft.com/office/powerpoint/2010/main" val="1116829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14</a:t>
            </a:fld>
            <a:endParaRPr lang="fr-FR"/>
          </a:p>
        </p:txBody>
      </p:sp>
    </p:spTree>
    <p:extLst>
      <p:ext uri="{BB962C8B-B14F-4D97-AF65-F5344CB8AC3E}">
        <p14:creationId xmlns:p14="http://schemas.microsoft.com/office/powerpoint/2010/main" val="272308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15</a:t>
            </a:fld>
            <a:endParaRPr lang="fr-FR"/>
          </a:p>
        </p:txBody>
      </p:sp>
    </p:spTree>
    <p:extLst>
      <p:ext uri="{BB962C8B-B14F-4D97-AF65-F5344CB8AC3E}">
        <p14:creationId xmlns:p14="http://schemas.microsoft.com/office/powerpoint/2010/main" val="1914303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16</a:t>
            </a:fld>
            <a:endParaRPr lang="fr-FR"/>
          </a:p>
        </p:txBody>
      </p:sp>
    </p:spTree>
    <p:extLst>
      <p:ext uri="{BB962C8B-B14F-4D97-AF65-F5344CB8AC3E}">
        <p14:creationId xmlns:p14="http://schemas.microsoft.com/office/powerpoint/2010/main" val="621376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17</a:t>
            </a:fld>
            <a:endParaRPr lang="fr-FR"/>
          </a:p>
        </p:txBody>
      </p:sp>
    </p:spTree>
    <p:extLst>
      <p:ext uri="{BB962C8B-B14F-4D97-AF65-F5344CB8AC3E}">
        <p14:creationId xmlns:p14="http://schemas.microsoft.com/office/powerpoint/2010/main" val="2929963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18</a:t>
            </a:fld>
            <a:endParaRPr lang="fr-FR"/>
          </a:p>
        </p:txBody>
      </p:sp>
    </p:spTree>
    <p:extLst>
      <p:ext uri="{BB962C8B-B14F-4D97-AF65-F5344CB8AC3E}">
        <p14:creationId xmlns:p14="http://schemas.microsoft.com/office/powerpoint/2010/main" val="1136019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19</a:t>
            </a:fld>
            <a:endParaRPr lang="fr-FR"/>
          </a:p>
        </p:txBody>
      </p:sp>
    </p:spTree>
    <p:extLst>
      <p:ext uri="{BB962C8B-B14F-4D97-AF65-F5344CB8AC3E}">
        <p14:creationId xmlns:p14="http://schemas.microsoft.com/office/powerpoint/2010/main" val="1965278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a:t>
            </a:fld>
            <a:endParaRPr lang="fr-FR"/>
          </a:p>
        </p:txBody>
      </p:sp>
    </p:spTree>
    <p:extLst>
      <p:ext uri="{BB962C8B-B14F-4D97-AF65-F5344CB8AC3E}">
        <p14:creationId xmlns:p14="http://schemas.microsoft.com/office/powerpoint/2010/main" val="2395429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20</a:t>
            </a:fld>
            <a:endParaRPr lang="fr-FR"/>
          </a:p>
        </p:txBody>
      </p:sp>
    </p:spTree>
    <p:extLst>
      <p:ext uri="{BB962C8B-B14F-4D97-AF65-F5344CB8AC3E}">
        <p14:creationId xmlns:p14="http://schemas.microsoft.com/office/powerpoint/2010/main" val="1734089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21</a:t>
            </a:fld>
            <a:endParaRPr lang="fr-FR"/>
          </a:p>
        </p:txBody>
      </p:sp>
    </p:spTree>
    <p:extLst>
      <p:ext uri="{BB962C8B-B14F-4D97-AF65-F5344CB8AC3E}">
        <p14:creationId xmlns:p14="http://schemas.microsoft.com/office/powerpoint/2010/main" val="226092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22</a:t>
            </a:fld>
            <a:endParaRPr lang="fr-FR"/>
          </a:p>
        </p:txBody>
      </p:sp>
    </p:spTree>
    <p:extLst>
      <p:ext uri="{BB962C8B-B14F-4D97-AF65-F5344CB8AC3E}">
        <p14:creationId xmlns:p14="http://schemas.microsoft.com/office/powerpoint/2010/main" val="1946439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23</a:t>
            </a:fld>
            <a:endParaRPr lang="fr-FR"/>
          </a:p>
        </p:txBody>
      </p:sp>
    </p:spTree>
    <p:extLst>
      <p:ext uri="{BB962C8B-B14F-4D97-AF65-F5344CB8AC3E}">
        <p14:creationId xmlns:p14="http://schemas.microsoft.com/office/powerpoint/2010/main" val="230377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24</a:t>
            </a:fld>
            <a:endParaRPr lang="fr-FR"/>
          </a:p>
        </p:txBody>
      </p:sp>
    </p:spTree>
    <p:extLst>
      <p:ext uri="{BB962C8B-B14F-4D97-AF65-F5344CB8AC3E}">
        <p14:creationId xmlns:p14="http://schemas.microsoft.com/office/powerpoint/2010/main" val="1941451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25</a:t>
            </a:fld>
            <a:endParaRPr lang="fr-FR"/>
          </a:p>
        </p:txBody>
      </p:sp>
    </p:spTree>
    <p:extLst>
      <p:ext uri="{BB962C8B-B14F-4D97-AF65-F5344CB8AC3E}">
        <p14:creationId xmlns:p14="http://schemas.microsoft.com/office/powerpoint/2010/main" val="14417583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26</a:t>
            </a:fld>
            <a:endParaRPr lang="fr-FR"/>
          </a:p>
        </p:txBody>
      </p:sp>
    </p:spTree>
    <p:extLst>
      <p:ext uri="{BB962C8B-B14F-4D97-AF65-F5344CB8AC3E}">
        <p14:creationId xmlns:p14="http://schemas.microsoft.com/office/powerpoint/2010/main" val="17016375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27</a:t>
            </a:fld>
            <a:endParaRPr lang="fr-FR"/>
          </a:p>
        </p:txBody>
      </p:sp>
    </p:spTree>
    <p:extLst>
      <p:ext uri="{BB962C8B-B14F-4D97-AF65-F5344CB8AC3E}">
        <p14:creationId xmlns:p14="http://schemas.microsoft.com/office/powerpoint/2010/main" val="2436950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28</a:t>
            </a:fld>
            <a:endParaRPr lang="fr-FR"/>
          </a:p>
        </p:txBody>
      </p:sp>
    </p:spTree>
    <p:extLst>
      <p:ext uri="{BB962C8B-B14F-4D97-AF65-F5344CB8AC3E}">
        <p14:creationId xmlns:p14="http://schemas.microsoft.com/office/powerpoint/2010/main" val="6500027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29</a:t>
            </a:fld>
            <a:endParaRPr lang="fr-FR"/>
          </a:p>
        </p:txBody>
      </p:sp>
    </p:spTree>
    <p:extLst>
      <p:ext uri="{BB962C8B-B14F-4D97-AF65-F5344CB8AC3E}">
        <p14:creationId xmlns:p14="http://schemas.microsoft.com/office/powerpoint/2010/main" val="128571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3</a:t>
            </a:fld>
            <a:endParaRPr lang="fr-FR"/>
          </a:p>
        </p:txBody>
      </p:sp>
    </p:spTree>
    <p:extLst>
      <p:ext uri="{BB962C8B-B14F-4D97-AF65-F5344CB8AC3E}">
        <p14:creationId xmlns:p14="http://schemas.microsoft.com/office/powerpoint/2010/main" val="41124591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30</a:t>
            </a:fld>
            <a:endParaRPr lang="fr-FR"/>
          </a:p>
        </p:txBody>
      </p:sp>
    </p:spTree>
    <p:extLst>
      <p:ext uri="{BB962C8B-B14F-4D97-AF65-F5344CB8AC3E}">
        <p14:creationId xmlns:p14="http://schemas.microsoft.com/office/powerpoint/2010/main" val="6062637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31</a:t>
            </a:fld>
            <a:endParaRPr lang="fr-FR"/>
          </a:p>
        </p:txBody>
      </p:sp>
    </p:spTree>
    <p:extLst>
      <p:ext uri="{BB962C8B-B14F-4D97-AF65-F5344CB8AC3E}">
        <p14:creationId xmlns:p14="http://schemas.microsoft.com/office/powerpoint/2010/main" val="6589303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32</a:t>
            </a:fld>
            <a:endParaRPr lang="fr-FR"/>
          </a:p>
        </p:txBody>
      </p:sp>
    </p:spTree>
    <p:extLst>
      <p:ext uri="{BB962C8B-B14F-4D97-AF65-F5344CB8AC3E}">
        <p14:creationId xmlns:p14="http://schemas.microsoft.com/office/powerpoint/2010/main" val="4038079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4</a:t>
            </a:fld>
            <a:endParaRPr lang="fr-FR"/>
          </a:p>
        </p:txBody>
      </p:sp>
    </p:spTree>
    <p:extLst>
      <p:ext uri="{BB962C8B-B14F-4D97-AF65-F5344CB8AC3E}">
        <p14:creationId xmlns:p14="http://schemas.microsoft.com/office/powerpoint/2010/main" val="4009171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5</a:t>
            </a:fld>
            <a:endParaRPr lang="fr-FR"/>
          </a:p>
        </p:txBody>
      </p:sp>
    </p:spTree>
    <p:extLst>
      <p:ext uri="{BB962C8B-B14F-4D97-AF65-F5344CB8AC3E}">
        <p14:creationId xmlns:p14="http://schemas.microsoft.com/office/powerpoint/2010/main" val="227654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6</a:t>
            </a:fld>
            <a:endParaRPr lang="fr-FR"/>
          </a:p>
        </p:txBody>
      </p:sp>
    </p:spTree>
    <p:extLst>
      <p:ext uri="{BB962C8B-B14F-4D97-AF65-F5344CB8AC3E}">
        <p14:creationId xmlns:p14="http://schemas.microsoft.com/office/powerpoint/2010/main" val="570273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7</a:t>
            </a:fld>
            <a:endParaRPr lang="fr-FR"/>
          </a:p>
        </p:txBody>
      </p:sp>
    </p:spTree>
    <p:extLst>
      <p:ext uri="{BB962C8B-B14F-4D97-AF65-F5344CB8AC3E}">
        <p14:creationId xmlns:p14="http://schemas.microsoft.com/office/powerpoint/2010/main" val="2089380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8</a:t>
            </a:fld>
            <a:endParaRPr lang="fr-FR"/>
          </a:p>
        </p:txBody>
      </p:sp>
    </p:spTree>
    <p:extLst>
      <p:ext uri="{BB962C8B-B14F-4D97-AF65-F5344CB8AC3E}">
        <p14:creationId xmlns:p14="http://schemas.microsoft.com/office/powerpoint/2010/main" val="2813437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4C30EDC-F667-9143-852D-5588710C233B}" type="slidenum">
              <a:rPr lang="fr-FR" smtClean="0"/>
              <a:t>9</a:t>
            </a:fld>
            <a:endParaRPr lang="fr-FR"/>
          </a:p>
        </p:txBody>
      </p:sp>
    </p:spTree>
    <p:extLst>
      <p:ext uri="{BB962C8B-B14F-4D97-AF65-F5344CB8AC3E}">
        <p14:creationId xmlns:p14="http://schemas.microsoft.com/office/powerpoint/2010/main" val="2819078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7" name="Espace réservé du pied de page 7"/>
          <p:cNvSpPr>
            <a:spLocks noGrp="1"/>
          </p:cNvSpPr>
          <p:nvPr>
            <p:ph type="ftr" sz="quarter" idx="3"/>
          </p:nvPr>
        </p:nvSpPr>
        <p:spPr>
          <a:xfrm>
            <a:off x="4364707" y="6356350"/>
            <a:ext cx="4312679" cy="365125"/>
          </a:xfrm>
          <a:prstGeom prst="rect">
            <a:avLst/>
          </a:prstGeom>
        </p:spPr>
        <p:txBody>
          <a:bodyPr vert="horz" lIns="91440" tIns="45720" rIns="91440" bIns="45720" rtlCol="0" anchor="ctr"/>
          <a:lstStyle>
            <a:lvl1pPr algn="ctr">
              <a:defRPr sz="1200">
                <a:solidFill>
                  <a:srgbClr val="980098"/>
                </a:solidFill>
              </a:defRPr>
            </a:lvl1pPr>
          </a:lstStyle>
          <a:p>
            <a:r>
              <a:rPr lang="fr-FR" smtClean="0"/>
              <a:t>Consultation ambulatoire – Marie-Laure CITTANOVA</a:t>
            </a:r>
            <a:endParaRPr lang="fr-FR" dirty="0"/>
          </a:p>
        </p:txBody>
      </p:sp>
    </p:spTree>
    <p:extLst>
      <p:ext uri="{BB962C8B-B14F-4D97-AF65-F5344CB8AC3E}">
        <p14:creationId xmlns:p14="http://schemas.microsoft.com/office/powerpoint/2010/main" val="344096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7"/>
          <p:cNvSpPr>
            <a:spLocks noGrp="1"/>
          </p:cNvSpPr>
          <p:nvPr>
            <p:ph type="ftr" sz="quarter" idx="3"/>
          </p:nvPr>
        </p:nvSpPr>
        <p:spPr>
          <a:xfrm>
            <a:off x="4364707" y="6356350"/>
            <a:ext cx="4312679" cy="365125"/>
          </a:xfrm>
          <a:prstGeom prst="rect">
            <a:avLst/>
          </a:prstGeom>
        </p:spPr>
        <p:txBody>
          <a:bodyPr vert="horz" lIns="91440" tIns="45720" rIns="91440" bIns="45720" rtlCol="0" anchor="ctr"/>
          <a:lstStyle>
            <a:lvl1pPr algn="ctr">
              <a:defRPr sz="1200">
                <a:solidFill>
                  <a:srgbClr val="980098"/>
                </a:solidFill>
              </a:defRPr>
            </a:lvl1pPr>
          </a:lstStyle>
          <a:p>
            <a:r>
              <a:rPr lang="fr-FR" smtClean="0"/>
              <a:t>Consultation ambulatoire – Marie-Laure CITTANOVA</a:t>
            </a:r>
            <a:endParaRPr lang="fr-FR" dirty="0"/>
          </a:p>
        </p:txBody>
      </p:sp>
    </p:spTree>
    <p:extLst>
      <p:ext uri="{BB962C8B-B14F-4D97-AF65-F5344CB8AC3E}">
        <p14:creationId xmlns:p14="http://schemas.microsoft.com/office/powerpoint/2010/main" val="401264584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5" name="Espace réservé du pied de page 7"/>
          <p:cNvSpPr>
            <a:spLocks noGrp="1"/>
          </p:cNvSpPr>
          <p:nvPr>
            <p:ph type="ftr" sz="quarter" idx="3"/>
          </p:nvPr>
        </p:nvSpPr>
        <p:spPr>
          <a:xfrm>
            <a:off x="4364707" y="6356350"/>
            <a:ext cx="4312679" cy="365125"/>
          </a:xfrm>
          <a:prstGeom prst="rect">
            <a:avLst/>
          </a:prstGeom>
        </p:spPr>
        <p:txBody>
          <a:bodyPr vert="horz" lIns="91440" tIns="45720" rIns="91440" bIns="45720" rtlCol="0" anchor="ctr"/>
          <a:lstStyle>
            <a:lvl1pPr algn="ctr">
              <a:defRPr sz="1200">
                <a:solidFill>
                  <a:srgbClr val="980098"/>
                </a:solidFill>
              </a:defRPr>
            </a:lvl1pPr>
          </a:lstStyle>
          <a:p>
            <a:r>
              <a:rPr lang="fr-FR" smtClean="0"/>
              <a:t>Consultation ambulatoire – Marie-Laure CITTANOVA</a:t>
            </a:r>
            <a:endParaRPr lang="fr-FR" dirty="0"/>
          </a:p>
        </p:txBody>
      </p:sp>
    </p:spTree>
    <p:extLst>
      <p:ext uri="{BB962C8B-B14F-4D97-AF65-F5344CB8AC3E}">
        <p14:creationId xmlns:p14="http://schemas.microsoft.com/office/powerpoint/2010/main" val="2558642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a:ln>
            <a:solidFill>
              <a:schemeClr val="accent6"/>
            </a:solidFill>
          </a:ln>
        </p:spPr>
        <p:style>
          <a:lnRef idx="2">
            <a:schemeClr val="accent5"/>
          </a:lnRef>
          <a:fillRef idx="1">
            <a:schemeClr val="lt1"/>
          </a:fillRef>
          <a:effectRef idx="0">
            <a:schemeClr val="accent5"/>
          </a:effectRef>
          <a:fontRef idx="none"/>
        </p:style>
        <p:txBody>
          <a:bodyPr vert="horz" lIns="91440" tIns="45720" rIns="91440" bIns="45720" rtlCol="0" anchor="ctr">
            <a:no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7"/>
          <p:cNvSpPr>
            <a:spLocks noGrp="1"/>
          </p:cNvSpPr>
          <p:nvPr>
            <p:ph type="ftr" sz="quarter" idx="3"/>
          </p:nvPr>
        </p:nvSpPr>
        <p:spPr>
          <a:xfrm>
            <a:off x="4364707" y="6356350"/>
            <a:ext cx="4312679" cy="365125"/>
          </a:xfrm>
          <a:prstGeom prst="rect">
            <a:avLst/>
          </a:prstGeom>
        </p:spPr>
        <p:txBody>
          <a:bodyPr vert="horz" lIns="91440" tIns="45720" rIns="91440" bIns="45720" rtlCol="0" anchor="ctr"/>
          <a:lstStyle>
            <a:lvl1pPr algn="ctr">
              <a:defRPr sz="1200">
                <a:solidFill>
                  <a:srgbClr val="980098"/>
                </a:solidFill>
              </a:defRPr>
            </a:lvl1pPr>
          </a:lstStyle>
          <a:p>
            <a:r>
              <a:rPr lang="fr-FR" smtClean="0"/>
              <a:t>Consultation ambulatoire – Marie-Laure CITTANOVA</a:t>
            </a:r>
            <a:endParaRPr lang="fr-FR" dirty="0"/>
          </a:p>
        </p:txBody>
      </p:sp>
      <p:pic>
        <p:nvPicPr>
          <p:cNvPr id="4" name="Image 3"/>
          <p:cNvPicPr>
            <a:picLocks noChangeAspect="1"/>
          </p:cNvPicPr>
          <p:nvPr userDrawn="1"/>
        </p:nvPicPr>
        <p:blipFill>
          <a:blip r:embed="rId5"/>
          <a:stretch>
            <a:fillRect/>
          </a:stretch>
        </p:blipFill>
        <p:spPr>
          <a:xfrm>
            <a:off x="24660" y="6252535"/>
            <a:ext cx="2895600" cy="609600"/>
          </a:xfrm>
          <a:prstGeom prst="rect">
            <a:avLst/>
          </a:prstGeom>
        </p:spPr>
      </p:pic>
    </p:spTree>
    <p:extLst>
      <p:ext uri="{BB962C8B-B14F-4D97-AF65-F5344CB8AC3E}">
        <p14:creationId xmlns:p14="http://schemas.microsoft.com/office/powerpoint/2010/main" val="78273944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26262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262626"/>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262626"/>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262626"/>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262626"/>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comments" Target="../comments/commen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comments" Target="../comments/commen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comments" Target="../comments/commen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comments" Target="../comments/commen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comments" Target="../comments/commen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comments" Target="../comments/commen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comments" Target="../comments/commen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comments" Target="../comments/commen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comments" Target="../comments/commen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comments" Target="../comments/commen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comments" Target="../comments/commen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comments" Target="../comments/commen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comments" Target="../comments/commen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508000" y="571500"/>
            <a:ext cx="8128000" cy="5715000"/>
          </a:xfrm>
          <a:prstGeom prst="rect">
            <a:avLst/>
          </a:prstGeom>
        </p:spPr>
      </p:pic>
    </p:spTree>
    <p:extLst>
      <p:ext uri="{BB962C8B-B14F-4D97-AF65-F5344CB8AC3E}">
        <p14:creationId xmlns:p14="http://schemas.microsoft.com/office/powerpoint/2010/main" val="1526558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Les points qui posent un problème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042565"/>
            <a:ext cx="8964537" cy="4154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Toujours les mêmes, on arrive dans le dur !  Parfois facile de répondre parfois non</a:t>
            </a:r>
          </a:p>
          <a:p>
            <a:pPr defTabSz="914400">
              <a:buFont typeface="Wingdings" charset="0"/>
              <a:buNone/>
            </a:pPr>
            <a:r>
              <a:rPr lang="fr-FR" sz="2400" dirty="0" smtClean="0">
                <a:latin typeface="Comic Sans MS" charset="0"/>
              </a:rPr>
              <a:t> </a:t>
            </a:r>
          </a:p>
          <a:p>
            <a:pPr defTabSz="914400"/>
            <a:r>
              <a:rPr lang="fr-FR" sz="2400" dirty="0">
                <a:solidFill>
                  <a:srgbClr val="E53ACB"/>
                </a:solidFill>
                <a:latin typeface="Wingdings"/>
                <a:ea typeface="Wingdings"/>
                <a:cs typeface="Wingdings"/>
              </a:rPr>
              <a:t></a:t>
            </a:r>
            <a:r>
              <a:rPr lang="fr-FR" sz="2400" dirty="0" smtClean="0">
                <a:latin typeface="Comic Sans MS" charset="0"/>
              </a:rPr>
              <a:t>Accompagnant + quelqu’un  </a:t>
            </a:r>
            <a:r>
              <a:rPr lang="fr-FR" sz="2400" dirty="0">
                <a:latin typeface="Comic Sans MS" charset="0"/>
              </a:rPr>
              <a:t>à la maison </a:t>
            </a:r>
            <a:endParaRPr lang="fr-FR" sz="2400" dirty="0" smtClean="0">
              <a:latin typeface="Comic Sans MS" charset="0"/>
            </a:endParaRP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La visite pré-anesthésique</a:t>
            </a: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ASA3 , très vieux </a:t>
            </a: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Combien de temps je DOIS garder le patient?</a:t>
            </a: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Habite loin</a:t>
            </a: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Qui signe sortie ?</a:t>
            </a:r>
          </a:p>
          <a:p>
            <a:pPr defTabSz="914400">
              <a:buFont typeface="Wingdings" charset="0"/>
              <a:buNone/>
            </a:pPr>
            <a:r>
              <a:rPr lang="fr-FR" sz="2400" dirty="0">
                <a:solidFill>
                  <a:srgbClr val="E53ACB"/>
                </a:solidFill>
                <a:latin typeface="Wingdings"/>
                <a:ea typeface="Wingdings"/>
                <a:cs typeface="Wingdings"/>
              </a:rPr>
              <a:t></a:t>
            </a:r>
            <a:r>
              <a:rPr lang="fr-FR" sz="2400" dirty="0" smtClean="0">
                <a:latin typeface="Comic Sans MS" charset="0"/>
              </a:rPr>
              <a:t>La SSPI</a:t>
            </a:r>
          </a:p>
          <a:p>
            <a:pPr defTabSz="914400">
              <a:buFont typeface="Wingdings" charset="0"/>
              <a:buNone/>
            </a:pPr>
            <a:endParaRPr lang="fr-FR" sz="2400" dirty="0" smtClean="0">
              <a:latin typeface="Comic Sans MS" charset="0"/>
            </a:endParaRPr>
          </a:p>
        </p:txBody>
      </p:sp>
    </p:spTree>
    <p:extLst>
      <p:ext uri="{BB962C8B-B14F-4D97-AF65-F5344CB8AC3E}">
        <p14:creationId xmlns:p14="http://schemas.microsoft.com/office/powerpoint/2010/main" val="3771851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rot="10800000" flipV="1">
            <a:off x="96634" y="1194183"/>
            <a:ext cx="9047364" cy="50475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300" dirty="0" smtClean="0">
                <a:solidFill>
                  <a:srgbClr val="E53ACB"/>
                </a:solidFill>
                <a:latin typeface="Comic Sans MS" charset="0"/>
              </a:rPr>
              <a:t>Pour le RETOUR AU DOMICILE </a:t>
            </a:r>
          </a:p>
          <a:p>
            <a:pPr defTabSz="914400">
              <a:buFont typeface="Wingdings" charset="0"/>
              <a:buNone/>
            </a:pPr>
            <a:r>
              <a:rPr lang="fr-FR" sz="2300" dirty="0" smtClean="0">
                <a:solidFill>
                  <a:srgbClr val="E53ACB"/>
                </a:solidFill>
                <a:latin typeface="Comic Sans MS" charset="0"/>
              </a:rPr>
              <a:t>A DOMICILE </a:t>
            </a:r>
          </a:p>
          <a:p>
            <a:pPr defTabSz="914400">
              <a:buFont typeface="Wingdings" charset="0"/>
              <a:buNone/>
            </a:pPr>
            <a:endParaRPr lang="fr-FR" sz="2300" dirty="0">
              <a:solidFill>
                <a:srgbClr val="E53ACB"/>
              </a:solidFill>
              <a:latin typeface="Comic Sans MS" charset="0"/>
            </a:endParaRPr>
          </a:p>
          <a:p>
            <a:pPr defTabSz="914400">
              <a:buFont typeface="Wingdings" charset="0"/>
              <a:buNone/>
            </a:pPr>
            <a:r>
              <a:rPr lang="fr-FR" sz="2300" dirty="0" smtClean="0">
                <a:solidFill>
                  <a:srgbClr val="E53ACB"/>
                </a:solidFill>
                <a:latin typeface="Comic Sans MS" charset="0"/>
              </a:rPr>
              <a:t>Mentionné dans les recommandations de la </a:t>
            </a:r>
            <a:r>
              <a:rPr lang="fr-FR" sz="2300" dirty="0" err="1" smtClean="0">
                <a:solidFill>
                  <a:srgbClr val="E53ACB"/>
                </a:solidFill>
                <a:latin typeface="Comic Sans MS" charset="0"/>
              </a:rPr>
              <a:t>SFAR,et</a:t>
            </a:r>
            <a:r>
              <a:rPr lang="fr-FR" sz="2300" dirty="0" smtClean="0">
                <a:solidFill>
                  <a:srgbClr val="E53ACB"/>
                </a:solidFill>
                <a:latin typeface="Comic Sans MS" charset="0"/>
              </a:rPr>
              <a:t> ANAP-HAS: </a:t>
            </a:r>
          </a:p>
          <a:p>
            <a:pPr defTabSz="914400">
              <a:buFont typeface="Wingdings" charset="0"/>
              <a:buNone/>
            </a:pPr>
            <a:r>
              <a:rPr lang="fr-FR" sz="2300" dirty="0" smtClean="0">
                <a:latin typeface="Comic Sans MS" charset="0"/>
              </a:rPr>
              <a:t>« Il est recommandé de s’assurer que lors du retour le patient ne conduit pas et qu’il soit accompagné par un tiers »</a:t>
            </a:r>
          </a:p>
          <a:p>
            <a:pPr defTabSz="914400"/>
            <a:r>
              <a:rPr lang="fr-FR" sz="2300" dirty="0" smtClean="0">
                <a:latin typeface="Comic Sans MS" charset="0"/>
              </a:rPr>
              <a:t>Suffisamment flou </a:t>
            </a:r>
            <a:r>
              <a:rPr lang="fr-FR" sz="2300" dirty="0">
                <a:latin typeface="Comic Sans MS" charset="0"/>
              </a:rPr>
              <a:t>(taxi…)</a:t>
            </a:r>
          </a:p>
          <a:p>
            <a:pPr defTabSz="914400">
              <a:buFont typeface="Wingdings" charset="0"/>
              <a:buNone/>
            </a:pPr>
            <a:endParaRPr lang="fr-FR" sz="2300" dirty="0" smtClean="0">
              <a:latin typeface="Comic Sans MS" charset="0"/>
            </a:endParaRPr>
          </a:p>
          <a:p>
            <a:pPr defTabSz="914400">
              <a:buFont typeface="Wingdings" charset="0"/>
              <a:buNone/>
            </a:pPr>
            <a:r>
              <a:rPr lang="fr-FR" sz="2300" dirty="0" smtClean="0">
                <a:latin typeface="Comic Sans MS" charset="0"/>
              </a:rPr>
              <a:t>«  Présence de </a:t>
            </a:r>
            <a:r>
              <a:rPr lang="fr-FR" sz="2300" dirty="0" smtClean="0">
                <a:solidFill>
                  <a:srgbClr val="F16000"/>
                </a:solidFill>
                <a:latin typeface="Comic Sans MS" charset="0"/>
              </a:rPr>
              <a:t>l’accompagnant au lieu de résidence </a:t>
            </a:r>
            <a:r>
              <a:rPr lang="fr-FR" sz="2300" dirty="0" smtClean="0">
                <a:latin typeface="Comic Sans MS" charset="0"/>
              </a:rPr>
              <a:t>post-opératoire doit être évaluée </a:t>
            </a:r>
            <a:r>
              <a:rPr lang="fr-FR" sz="2300" dirty="0" smtClean="0">
                <a:solidFill>
                  <a:srgbClr val="F16000"/>
                </a:solidFill>
                <a:latin typeface="Comic Sans MS" charset="0"/>
              </a:rPr>
              <a:t>en fonction du couple acte-patient</a:t>
            </a:r>
            <a:r>
              <a:rPr lang="fr-FR" sz="2300" dirty="0" smtClean="0">
                <a:latin typeface="Comic Sans MS" charset="0"/>
              </a:rPr>
              <a:t>, doit être définie au préalable »</a:t>
            </a:r>
          </a:p>
          <a:p>
            <a:pPr defTabSz="914400">
              <a:buFont typeface="Wingdings" charset="0"/>
              <a:buNone/>
            </a:pPr>
            <a:r>
              <a:rPr lang="fr-FR" sz="2300" dirty="0" smtClean="0">
                <a:latin typeface="Comic Sans MS" charset="0"/>
              </a:rPr>
              <a:t>Décision en CS d’anesthésie  </a:t>
            </a:r>
          </a:p>
          <a:p>
            <a:pPr defTabSz="914400">
              <a:buFont typeface="Wingdings" charset="0"/>
              <a:buNone/>
            </a:pPr>
            <a:endParaRPr lang="fr-FR" sz="2300" dirty="0">
              <a:solidFill>
                <a:srgbClr val="E53ACB"/>
              </a:solidFill>
              <a:latin typeface="Comic Sans MS" charset="0"/>
            </a:endParaRPr>
          </a:p>
          <a:p>
            <a:pPr defTabSz="914400"/>
            <a:r>
              <a:rPr lang="fr-FR" sz="2300" dirty="0" smtClean="0">
                <a:solidFill>
                  <a:srgbClr val="E53ACB"/>
                </a:solidFill>
                <a:latin typeface="Comic Sans MS" charset="0"/>
              </a:rPr>
              <a:t>A retenir : </a:t>
            </a:r>
            <a:r>
              <a:rPr lang="fr-FR" sz="2300" dirty="0">
                <a:solidFill>
                  <a:srgbClr val="E53ACB"/>
                </a:solidFill>
                <a:latin typeface="Comic Sans MS" charset="0"/>
              </a:rPr>
              <a:t>p</a:t>
            </a:r>
            <a:r>
              <a:rPr lang="fr-FR" sz="2300" dirty="0" smtClean="0">
                <a:solidFill>
                  <a:srgbClr val="E53ACB"/>
                </a:solidFill>
                <a:latin typeface="Comic Sans MS" charset="0"/>
              </a:rPr>
              <a:t>as absolument indispensable</a:t>
            </a:r>
            <a:endParaRPr lang="fr-FR" sz="2300" dirty="0" smtClean="0">
              <a:latin typeface="Comic Sans MS" charset="0"/>
            </a:endParaRPr>
          </a:p>
        </p:txBody>
      </p:sp>
      <p:sp>
        <p:nvSpPr>
          <p:cNvPr id="7" name="Titre 2"/>
          <p:cNvSpPr txBox="1">
            <a:spLocks/>
          </p:cNvSpPr>
          <p:nvPr/>
        </p:nvSpPr>
        <p:spPr>
          <a:xfrm>
            <a:off x="473075" y="81354"/>
            <a:ext cx="8229600" cy="1143000"/>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dirty="0" smtClean="0">
                <a:solidFill>
                  <a:srgbClr val="F79646"/>
                </a:solidFill>
                <a:latin typeface="Comic Sans MS"/>
                <a:cs typeface="Comic Sans MS"/>
              </a:rPr>
              <a:t>L’accompagnant: à 2 étapes </a:t>
            </a:r>
            <a:endParaRPr lang="fr-FR" dirty="0">
              <a:solidFill>
                <a:srgbClr val="F79646"/>
              </a:solidFill>
              <a:latin typeface="Comic Sans MS"/>
              <a:cs typeface="Comic Sans MS"/>
            </a:endParaRPr>
          </a:p>
        </p:txBody>
      </p:sp>
    </p:spTree>
    <p:extLst>
      <p:ext uri="{BB962C8B-B14F-4D97-AF65-F5344CB8AC3E}">
        <p14:creationId xmlns:p14="http://schemas.microsoft.com/office/powerpoint/2010/main" val="2667005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rot="10800000" flipV="1">
            <a:off x="96634" y="2253506"/>
            <a:ext cx="9047364" cy="25699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endParaRPr lang="fr-FR" sz="2300" dirty="0" smtClean="0">
              <a:solidFill>
                <a:srgbClr val="E53ACB"/>
              </a:solidFill>
              <a:latin typeface="Comic Sans MS" charset="0"/>
            </a:endParaRPr>
          </a:p>
          <a:p>
            <a:pPr defTabSz="914400">
              <a:buFont typeface="Wingdings" charset="0"/>
              <a:buNone/>
            </a:pPr>
            <a:r>
              <a:rPr lang="fr-FR" sz="2300" dirty="0" smtClean="0">
                <a:solidFill>
                  <a:srgbClr val="E53ACB"/>
                </a:solidFill>
                <a:latin typeface="Comic Sans MS" charset="0"/>
              </a:rPr>
              <a:t>Importance particulière (ANAP-HAS):</a:t>
            </a:r>
          </a:p>
          <a:p>
            <a:pPr defTabSz="914400">
              <a:buFont typeface="Wingdings" charset="0"/>
              <a:buNone/>
            </a:pPr>
            <a:r>
              <a:rPr lang="fr-FR" sz="2300" dirty="0" smtClean="0">
                <a:solidFill>
                  <a:srgbClr val="E53ACB"/>
                </a:solidFill>
                <a:latin typeface="Comic Sans MS" charset="0"/>
              </a:rPr>
              <a:t>Situations évidentes : pédiatrie, fragiles?, psy, sourds </a:t>
            </a:r>
          </a:p>
          <a:p>
            <a:pPr defTabSz="914400">
              <a:buFont typeface="Wingdings" charset="0"/>
              <a:buNone/>
            </a:pPr>
            <a:endParaRPr lang="fr-FR" sz="2300" dirty="0" smtClean="0">
              <a:solidFill>
                <a:srgbClr val="E53ACB"/>
              </a:solidFill>
              <a:latin typeface="Comic Sans MS" charset="0"/>
            </a:endParaRPr>
          </a:p>
          <a:p>
            <a:pPr defTabSz="914400">
              <a:buFont typeface="Wingdings" charset="0"/>
              <a:buNone/>
            </a:pPr>
            <a:r>
              <a:rPr lang="fr-FR" sz="2300" dirty="0" smtClean="0">
                <a:latin typeface="Comic Sans MS" charset="0"/>
              </a:rPr>
              <a:t>Décision de chacun mais EN AMONT </a:t>
            </a:r>
          </a:p>
          <a:p>
            <a:pPr defTabSz="914400">
              <a:buFont typeface="Wingdings" charset="0"/>
              <a:buNone/>
            </a:pPr>
            <a:r>
              <a:rPr lang="fr-FR" sz="2300" dirty="0" smtClean="0">
                <a:latin typeface="Comic Sans MS" charset="0"/>
              </a:rPr>
              <a:t>Éviter les décisions au fil de l’eau…</a:t>
            </a:r>
          </a:p>
          <a:p>
            <a:pPr defTabSz="914400">
              <a:buFont typeface="Wingdings" charset="0"/>
              <a:buNone/>
            </a:pPr>
            <a:r>
              <a:rPr lang="fr-FR" sz="2300" dirty="0" smtClean="0">
                <a:latin typeface="Comic Sans MS" charset="0"/>
              </a:rPr>
              <a:t>Vous allez dire: c’est facile ! </a:t>
            </a:r>
          </a:p>
        </p:txBody>
      </p:sp>
      <p:sp>
        <p:nvSpPr>
          <p:cNvPr id="7" name="Titre 2"/>
          <p:cNvSpPr txBox="1">
            <a:spLocks/>
          </p:cNvSpPr>
          <p:nvPr/>
        </p:nvSpPr>
        <p:spPr>
          <a:xfrm>
            <a:off x="473075" y="164190"/>
            <a:ext cx="8229600" cy="1143000"/>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dirty="0" smtClean="0">
                <a:solidFill>
                  <a:srgbClr val="F79646"/>
                </a:solidFill>
                <a:latin typeface="Comic Sans MS"/>
                <a:cs typeface="Comic Sans MS"/>
              </a:rPr>
              <a:t>L’accompagnant</a:t>
            </a:r>
            <a:endParaRPr lang="fr-FR" dirty="0">
              <a:solidFill>
                <a:srgbClr val="F79646"/>
              </a:solidFill>
              <a:latin typeface="Comic Sans MS"/>
              <a:cs typeface="Comic Sans MS"/>
            </a:endParaRPr>
          </a:p>
        </p:txBody>
      </p:sp>
    </p:spTree>
    <p:extLst>
      <p:ext uri="{BB962C8B-B14F-4D97-AF65-F5344CB8AC3E}">
        <p14:creationId xmlns:p14="http://schemas.microsoft.com/office/powerpoint/2010/main" val="3658284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rot="10800000" flipV="1">
            <a:off x="96634" y="2137791"/>
            <a:ext cx="9047364" cy="32778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r>
              <a:rPr lang="fr-FR" sz="2300" dirty="0">
                <a:solidFill>
                  <a:srgbClr val="E53ACB"/>
                </a:solidFill>
                <a:latin typeface="Comic Sans MS" charset="0"/>
              </a:rPr>
              <a:t>Mentionné dans les recommandations de la SFAR, et </a:t>
            </a:r>
            <a:r>
              <a:rPr lang="fr-FR" sz="2300" dirty="0" smtClean="0">
                <a:solidFill>
                  <a:srgbClr val="E53ACB"/>
                </a:solidFill>
                <a:latin typeface="Comic Sans MS" charset="0"/>
              </a:rPr>
              <a:t>ANAP-HAS: </a:t>
            </a:r>
            <a:endParaRPr lang="fr-FR" sz="2300" dirty="0">
              <a:solidFill>
                <a:srgbClr val="E53ACB"/>
              </a:solidFill>
              <a:latin typeface="Comic Sans MS" charset="0"/>
            </a:endParaRPr>
          </a:p>
          <a:p>
            <a:pPr marL="342900" indent="-342900" defTabSz="914400">
              <a:buFontTx/>
              <a:buChar char="-"/>
            </a:pPr>
            <a:r>
              <a:rPr lang="fr-FR" sz="2300" dirty="0" smtClean="0">
                <a:latin typeface="Comic Sans MS" charset="0"/>
              </a:rPr>
              <a:t>Question </a:t>
            </a:r>
            <a:r>
              <a:rPr lang="fr-FR" sz="2300" dirty="0">
                <a:latin typeface="Comic Sans MS" charset="0"/>
              </a:rPr>
              <a:t>7: coordination entre les acteurs : il est recommandé que les acteurs de la structure: infirmiers, médecins  s’assurent que le </a:t>
            </a:r>
            <a:r>
              <a:rPr lang="fr-FR" sz="2300" dirty="0">
                <a:solidFill>
                  <a:srgbClr val="F16000"/>
                </a:solidFill>
                <a:latin typeface="Comic Sans MS" charset="0"/>
              </a:rPr>
              <a:t>processus de retour au lieu de résidence </a:t>
            </a:r>
            <a:r>
              <a:rPr lang="fr-FR" sz="2300" dirty="0">
                <a:latin typeface="Comic Sans MS" charset="0"/>
              </a:rPr>
              <a:t>est </a:t>
            </a:r>
            <a:r>
              <a:rPr lang="fr-FR" sz="2300" dirty="0">
                <a:solidFill>
                  <a:srgbClr val="F16000"/>
                </a:solidFill>
                <a:latin typeface="Comic Sans MS" charset="0"/>
              </a:rPr>
              <a:t>organisé</a:t>
            </a:r>
            <a:r>
              <a:rPr lang="fr-FR" sz="2300" dirty="0">
                <a:latin typeface="Comic Sans MS" charset="0"/>
              </a:rPr>
              <a:t> : trace écrite! </a:t>
            </a:r>
            <a:endParaRPr lang="fr-FR" sz="2300" dirty="0" smtClean="0">
              <a:latin typeface="Comic Sans MS" charset="0"/>
            </a:endParaRPr>
          </a:p>
          <a:p>
            <a:pPr marL="342900" indent="-342900" defTabSz="914400">
              <a:buFontTx/>
              <a:buChar char="-"/>
            </a:pPr>
            <a:endParaRPr lang="fr-FR" sz="2300" dirty="0" smtClean="0">
              <a:latin typeface="Comic Sans MS" charset="0"/>
            </a:endParaRPr>
          </a:p>
          <a:p>
            <a:pPr marL="342900" indent="-342900" defTabSz="914400">
              <a:buFontTx/>
              <a:buChar char="-"/>
            </a:pPr>
            <a:r>
              <a:rPr lang="fr-FR" sz="2300" dirty="0" smtClean="0">
                <a:latin typeface="Comic Sans MS" charset="0"/>
              </a:rPr>
              <a:t>L’absence totale d’improvisation signe FORTE CULTURE AMBULATOIRE</a:t>
            </a:r>
            <a:endParaRPr lang="fr-FR" sz="2300" dirty="0">
              <a:latin typeface="Comic Sans MS" charset="0"/>
            </a:endParaRPr>
          </a:p>
          <a:p>
            <a:pPr defTabSz="914400">
              <a:buFont typeface="Wingdings" charset="0"/>
              <a:buNone/>
            </a:pPr>
            <a:endParaRPr lang="fr-FR" sz="2300" dirty="0" smtClean="0">
              <a:latin typeface="Comic Sans MS" charset="0"/>
            </a:endParaRPr>
          </a:p>
        </p:txBody>
      </p:sp>
      <p:sp>
        <p:nvSpPr>
          <p:cNvPr id="7" name="Titre 2"/>
          <p:cNvSpPr txBox="1">
            <a:spLocks/>
          </p:cNvSpPr>
          <p:nvPr/>
        </p:nvSpPr>
        <p:spPr>
          <a:xfrm>
            <a:off x="473075" y="164190"/>
            <a:ext cx="8229600" cy="1143000"/>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dirty="0" smtClean="0">
                <a:solidFill>
                  <a:srgbClr val="F79646"/>
                </a:solidFill>
                <a:latin typeface="Comic Sans MS"/>
                <a:cs typeface="Comic Sans MS"/>
              </a:rPr>
              <a:t>L’accompagnant</a:t>
            </a:r>
            <a:endParaRPr lang="fr-FR" dirty="0">
              <a:solidFill>
                <a:srgbClr val="F79646"/>
              </a:solidFill>
              <a:latin typeface="Comic Sans MS"/>
              <a:cs typeface="Comic Sans MS"/>
            </a:endParaRPr>
          </a:p>
        </p:txBody>
      </p:sp>
    </p:spTree>
    <p:extLst>
      <p:ext uri="{BB962C8B-B14F-4D97-AF65-F5344CB8AC3E}">
        <p14:creationId xmlns:p14="http://schemas.microsoft.com/office/powerpoint/2010/main" val="1457724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rot="10800000" flipV="1">
            <a:off x="96634" y="1545622"/>
            <a:ext cx="9047364" cy="39857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300" dirty="0" smtClean="0">
                <a:solidFill>
                  <a:srgbClr val="E53ACB"/>
                </a:solidFill>
                <a:latin typeface="Comic Sans MS" charset="0"/>
              </a:rPr>
              <a:t>Mentionné dans les recommandations de la SFAR</a:t>
            </a:r>
            <a:r>
              <a:rPr lang="fr-FR" sz="2300" dirty="0" smtClean="0">
                <a:solidFill>
                  <a:srgbClr val="000000"/>
                </a:solidFill>
                <a:latin typeface="Comic Sans MS" charset="0"/>
              </a:rPr>
              <a:t>, pas retenu dans ANAP-HAS</a:t>
            </a:r>
          </a:p>
          <a:p>
            <a:pPr defTabSz="914400">
              <a:buFont typeface="Wingdings" charset="0"/>
              <a:buNone/>
            </a:pPr>
            <a:r>
              <a:rPr lang="fr-FR" sz="2300" dirty="0" smtClean="0">
                <a:solidFill>
                  <a:srgbClr val="000000"/>
                </a:solidFill>
                <a:latin typeface="Comic Sans MS" charset="0"/>
              </a:rPr>
              <a:t>« il est recommandé de rechercher une solution alternative avant de proposer l’hospitalisation traditionnelle »</a:t>
            </a:r>
          </a:p>
          <a:p>
            <a:pPr defTabSz="914400">
              <a:buFont typeface="Wingdings" charset="0"/>
              <a:buNone/>
            </a:pPr>
            <a:endParaRPr lang="fr-FR" sz="2300" dirty="0" smtClean="0">
              <a:solidFill>
                <a:srgbClr val="000000"/>
              </a:solidFill>
              <a:latin typeface="Comic Sans MS" charset="0"/>
            </a:endParaRPr>
          </a:p>
          <a:p>
            <a:pPr defTabSz="914400">
              <a:buFont typeface="Wingdings" charset="0"/>
              <a:buNone/>
            </a:pPr>
            <a:r>
              <a:rPr lang="fr-FR" sz="2300" dirty="0" smtClean="0">
                <a:solidFill>
                  <a:srgbClr val="F16000"/>
                </a:solidFill>
                <a:latin typeface="Comic Sans MS" charset="0"/>
              </a:rPr>
              <a:t>Tout cela prend du temps et nécessite d’être engagé</a:t>
            </a:r>
          </a:p>
          <a:p>
            <a:pPr defTabSz="914400">
              <a:buFont typeface="Wingdings" charset="0"/>
              <a:buNone/>
            </a:pPr>
            <a:r>
              <a:rPr lang="fr-FR" sz="2300" dirty="0" smtClean="0">
                <a:solidFill>
                  <a:srgbClr val="F16000"/>
                </a:solidFill>
                <a:latin typeface="Comic Sans MS" charset="0"/>
              </a:rPr>
              <a:t> </a:t>
            </a:r>
          </a:p>
          <a:p>
            <a:pPr defTabSz="914400">
              <a:buFont typeface="Wingdings" charset="0"/>
              <a:buNone/>
            </a:pPr>
            <a:r>
              <a:rPr lang="fr-FR" sz="2300" dirty="0" smtClean="0">
                <a:solidFill>
                  <a:srgbClr val="F16000"/>
                </a:solidFill>
                <a:latin typeface="Comic Sans MS" charset="0"/>
              </a:rPr>
              <a:t>Message: accompagnant pas absolument nécessaire et au cas par cas </a:t>
            </a:r>
          </a:p>
          <a:p>
            <a:pPr defTabSz="914400">
              <a:buFont typeface="Wingdings" charset="0"/>
              <a:buNone/>
            </a:pPr>
            <a:endParaRPr lang="fr-FR" sz="2300" dirty="0">
              <a:solidFill>
                <a:srgbClr val="000000"/>
              </a:solidFill>
              <a:latin typeface="Comic Sans MS" charset="0"/>
            </a:endParaRPr>
          </a:p>
          <a:p>
            <a:pPr defTabSz="914400">
              <a:buFont typeface="Wingdings" charset="0"/>
              <a:buNone/>
            </a:pPr>
            <a:endParaRPr lang="fr-FR" sz="2300" dirty="0" smtClean="0">
              <a:solidFill>
                <a:srgbClr val="000000"/>
              </a:solidFill>
              <a:latin typeface="Comic Sans MS" charset="0"/>
            </a:endParaRPr>
          </a:p>
        </p:txBody>
      </p:sp>
      <p:sp>
        <p:nvSpPr>
          <p:cNvPr id="7" name="Titre 2"/>
          <p:cNvSpPr txBox="1">
            <a:spLocks/>
          </p:cNvSpPr>
          <p:nvPr/>
        </p:nvSpPr>
        <p:spPr>
          <a:xfrm>
            <a:off x="473075" y="164190"/>
            <a:ext cx="8229600" cy="1143000"/>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dirty="0" smtClean="0">
                <a:solidFill>
                  <a:srgbClr val="F79646"/>
                </a:solidFill>
                <a:latin typeface="Comic Sans MS"/>
                <a:cs typeface="Comic Sans MS"/>
              </a:rPr>
              <a:t>Il n’a plus d’accompagnant…</a:t>
            </a:r>
            <a:endParaRPr lang="fr-FR" dirty="0">
              <a:solidFill>
                <a:srgbClr val="F79646"/>
              </a:solidFill>
              <a:latin typeface="Comic Sans MS"/>
              <a:cs typeface="Comic Sans MS"/>
            </a:endParaRPr>
          </a:p>
        </p:txBody>
      </p:sp>
    </p:spTree>
    <p:extLst>
      <p:ext uri="{BB962C8B-B14F-4D97-AF65-F5344CB8AC3E}">
        <p14:creationId xmlns:p14="http://schemas.microsoft.com/office/powerpoint/2010/main" val="2462245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La visite </a:t>
            </a:r>
            <a:r>
              <a:rPr lang="fr-FR" dirty="0" err="1" smtClean="0">
                <a:solidFill>
                  <a:srgbClr val="F79646"/>
                </a:solidFill>
                <a:latin typeface="Comic Sans MS"/>
                <a:cs typeface="Comic Sans MS"/>
              </a:rPr>
              <a:t>préanesthésique</a:t>
            </a:r>
            <a:r>
              <a:rPr lang="fr-FR" dirty="0" smtClean="0">
                <a:solidFill>
                  <a:srgbClr val="F79646"/>
                </a:solidFill>
                <a:latin typeface="Comic Sans MS"/>
                <a:cs typeface="Comic Sans MS"/>
              </a:rPr>
              <a:t>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176369"/>
            <a:ext cx="8964537" cy="38164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200" dirty="0" smtClean="0">
                <a:latin typeface="Comic Sans MS" charset="0"/>
              </a:rPr>
              <a:t>Mentionnée dans recommandations de la SFAR, pas dans celles de l’ANAP (problème supposé réglé)</a:t>
            </a:r>
          </a:p>
          <a:p>
            <a:pPr defTabSz="914400">
              <a:buFont typeface="Wingdings" charset="0"/>
              <a:buNone/>
            </a:pPr>
            <a:endParaRPr lang="fr-FR" sz="2200" dirty="0" smtClean="0">
              <a:latin typeface="Comic Sans MS" charset="0"/>
            </a:endParaRPr>
          </a:p>
          <a:p>
            <a:pPr defTabSz="914400">
              <a:buFont typeface="Wingdings" charset="0"/>
              <a:buNone/>
            </a:pPr>
            <a:r>
              <a:rPr lang="fr-FR" sz="2200" dirty="0" smtClean="0">
                <a:latin typeface="Comic Sans MS" charset="0"/>
              </a:rPr>
              <a:t>Modification du décret sécurité anesthésique en cours: </a:t>
            </a:r>
          </a:p>
          <a:p>
            <a:pPr defTabSz="914400">
              <a:buFont typeface="Wingdings" charset="0"/>
              <a:buNone/>
            </a:pPr>
            <a:endParaRPr lang="fr-FR" sz="2200" dirty="0" smtClean="0">
              <a:latin typeface="Comic Sans MS" charset="0"/>
            </a:endParaRPr>
          </a:p>
          <a:p>
            <a:pPr defTabSz="914400">
              <a:buFont typeface="Wingdings" charset="0"/>
              <a:buNone/>
            </a:pPr>
            <a:r>
              <a:rPr lang="fr-FR" sz="2200" dirty="0" smtClean="0">
                <a:latin typeface="Comic Sans MS" charset="0"/>
              </a:rPr>
              <a:t>Ce qui compte est l’objet de la visite : doit être faite et évidemment </a:t>
            </a:r>
            <a:r>
              <a:rPr lang="fr-FR" sz="2200" dirty="0" smtClean="0">
                <a:solidFill>
                  <a:srgbClr val="E53ACB"/>
                </a:solidFill>
                <a:latin typeface="Comic Sans MS" charset="0"/>
              </a:rPr>
              <a:t> tracée (rien de nouveau?)</a:t>
            </a:r>
          </a:p>
          <a:p>
            <a:pPr defTabSz="914400">
              <a:buFont typeface="Wingdings" charset="0"/>
              <a:buNone/>
            </a:pPr>
            <a:endParaRPr lang="fr-FR" sz="2200" dirty="0" smtClean="0">
              <a:solidFill>
                <a:srgbClr val="E53ACB"/>
              </a:solidFill>
              <a:latin typeface="Comic Sans MS" charset="0"/>
            </a:endParaRPr>
          </a:p>
          <a:p>
            <a:pPr defTabSz="914400">
              <a:buFont typeface="Wingdings" charset="0"/>
              <a:buNone/>
            </a:pPr>
            <a:r>
              <a:rPr lang="fr-FR" sz="2200" dirty="0" smtClean="0">
                <a:solidFill>
                  <a:srgbClr val="E53ACB"/>
                </a:solidFill>
                <a:latin typeface="Comic Sans MS" charset="0"/>
              </a:rPr>
              <a:t>Tous les  établissements du benchmark la faisaient au bloc.</a:t>
            </a:r>
          </a:p>
          <a:p>
            <a:pPr defTabSz="914400">
              <a:buFont typeface="Wingdings" charset="0"/>
              <a:buNone/>
            </a:pPr>
            <a:endParaRPr lang="fr-FR" sz="2200" dirty="0" smtClean="0">
              <a:latin typeface="Comic Sans MS" charset="0"/>
            </a:endParaRPr>
          </a:p>
          <a:p>
            <a:pPr defTabSz="914400">
              <a:buFont typeface="Wingdings" charset="0"/>
              <a:buNone/>
            </a:pPr>
            <a:endParaRPr lang="fr-FR" sz="2200" dirty="0" smtClean="0">
              <a:latin typeface="Comic Sans MS" charset="0"/>
            </a:endParaRPr>
          </a:p>
        </p:txBody>
      </p:sp>
    </p:spTree>
    <p:extLst>
      <p:ext uri="{BB962C8B-B14F-4D97-AF65-F5344CB8AC3E}">
        <p14:creationId xmlns:p14="http://schemas.microsoft.com/office/powerpoint/2010/main" val="4071424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L’ASA 3, très âgé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1790889"/>
            <a:ext cx="8964537" cy="4216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L’ASA 3 stable est éligible ( </a:t>
            </a:r>
            <a:r>
              <a:rPr lang="fr-FR" sz="2400" dirty="0" err="1" smtClean="0">
                <a:latin typeface="Comic Sans MS" charset="0"/>
              </a:rPr>
              <a:t>reco</a:t>
            </a:r>
            <a:r>
              <a:rPr lang="fr-FR" sz="2400" dirty="0" smtClean="0">
                <a:latin typeface="Comic Sans MS" charset="0"/>
              </a:rPr>
              <a:t> question 2)</a:t>
            </a:r>
          </a:p>
          <a:p>
            <a:pPr defTabSz="914400">
              <a:buFont typeface="Wingdings" charset="0"/>
              <a:buNone/>
            </a:pPr>
            <a:r>
              <a:rPr lang="fr-FR" sz="2400" dirty="0" smtClean="0">
                <a:latin typeface="Comic Sans MS" charset="0"/>
              </a:rPr>
              <a:t>Le grand âge en soi n’est pas une CI à l’ambulatoire (question 7)</a:t>
            </a:r>
          </a:p>
          <a:p>
            <a:pPr defTabSz="914400">
              <a:buFont typeface="Wingdings" charset="0"/>
              <a:buNone/>
            </a:pPr>
            <a:r>
              <a:rPr lang="fr-FR" sz="2400" dirty="0" smtClean="0">
                <a:latin typeface="Comic Sans MS" charset="0"/>
              </a:rPr>
              <a:t>Ce qui est important: mot-clé </a:t>
            </a:r>
            <a:r>
              <a:rPr lang="fr-FR" sz="2400" dirty="0" smtClean="0">
                <a:solidFill>
                  <a:srgbClr val="E53ACB"/>
                </a:solidFill>
                <a:latin typeface="Comic Sans MS" charset="0"/>
              </a:rPr>
              <a:t>stabilité </a:t>
            </a:r>
          </a:p>
          <a:p>
            <a:pPr defTabSz="914400">
              <a:buFont typeface="Wingdings" charset="0"/>
              <a:buNone/>
            </a:pPr>
            <a:endParaRPr lang="fr-FR" sz="2400" dirty="0" smtClean="0">
              <a:latin typeface="Comic Sans MS" charset="0"/>
            </a:endParaRPr>
          </a:p>
          <a:p>
            <a:pPr defTabSz="914400">
              <a:buFont typeface="Wingdings" charset="0"/>
              <a:buNone/>
            </a:pPr>
            <a:r>
              <a:rPr lang="fr-FR" sz="2400" dirty="0" smtClean="0">
                <a:latin typeface="Comic Sans MS" charset="0"/>
              </a:rPr>
              <a:t>Il faut écrire: contraignant</a:t>
            </a:r>
            <a:r>
              <a:rPr lang="fr-FR" sz="2800" dirty="0" smtClean="0">
                <a:latin typeface="Comic Sans MS" charset="0"/>
              </a:rPr>
              <a:t> </a:t>
            </a:r>
            <a:r>
              <a:rPr lang="fr-FR" sz="2800" dirty="0" smtClean="0">
                <a:latin typeface="Comic Sans MS" charset="0"/>
                <a:sym typeface="Wingdings"/>
              </a:rPr>
              <a:t></a:t>
            </a:r>
          </a:p>
          <a:p>
            <a:pPr defTabSz="914400">
              <a:buFont typeface="Wingdings" charset="0"/>
              <a:buNone/>
            </a:pPr>
            <a:endParaRPr lang="fr-FR" sz="2400" dirty="0" smtClean="0">
              <a:latin typeface="Comic Sans MS" charset="0"/>
            </a:endParaRPr>
          </a:p>
          <a:p>
            <a:pPr defTabSz="914400">
              <a:buFont typeface="Wingdings" charset="0"/>
              <a:buNone/>
            </a:pPr>
            <a:r>
              <a:rPr lang="fr-FR" sz="2400" dirty="0" smtClean="0">
                <a:latin typeface="Comic Sans MS" charset="0"/>
              </a:rPr>
              <a:t>La solution de  facilité est de garder tout le monde: vrai aussi pour tous les cas à la marge</a:t>
            </a:r>
          </a:p>
          <a:p>
            <a:pPr defTabSz="914400">
              <a:buFont typeface="Wingdings" charset="0"/>
              <a:buNone/>
            </a:pPr>
            <a:endParaRPr lang="fr-FR" sz="2400" dirty="0">
              <a:latin typeface="Comic Sans MS" charset="0"/>
            </a:endParaRPr>
          </a:p>
          <a:p>
            <a:pPr defTabSz="914400">
              <a:buFont typeface="Wingdings" charset="0"/>
              <a:buNone/>
            </a:pPr>
            <a:r>
              <a:rPr lang="fr-FR" sz="2400" dirty="0" smtClean="0">
                <a:latin typeface="Comic Sans MS" charset="0"/>
              </a:rPr>
              <a:t>L’ambulatoire exige d’être VOLONTARISTE </a:t>
            </a:r>
          </a:p>
        </p:txBody>
      </p:sp>
    </p:spTree>
    <p:extLst>
      <p:ext uri="{BB962C8B-B14F-4D97-AF65-F5344CB8AC3E}">
        <p14:creationId xmlns:p14="http://schemas.microsoft.com/office/powerpoint/2010/main" val="1213321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 patient qui ne comprend pas</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548995"/>
            <a:ext cx="8964537"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-Etranger : anglais ou traducteur</a:t>
            </a:r>
          </a:p>
          <a:p>
            <a:pPr defTabSz="914400">
              <a:buFont typeface="Wingdings" charset="0"/>
              <a:buNone/>
            </a:pPr>
            <a:endParaRPr lang="fr-FR" sz="2400" dirty="0">
              <a:latin typeface="Comic Sans MS" charset="0"/>
            </a:endParaRPr>
          </a:p>
          <a:p>
            <a:pPr defTabSz="914400"/>
            <a:r>
              <a:rPr lang="fr-FR" sz="2400" dirty="0">
                <a:latin typeface="Comic Sans MS" charset="0"/>
              </a:rPr>
              <a:t>-Apport des enfants pour lecture </a:t>
            </a:r>
            <a:r>
              <a:rPr lang="fr-FR" sz="2400" dirty="0" smtClean="0">
                <a:latin typeface="Comic Sans MS" charset="0"/>
              </a:rPr>
              <a:t>des consignes:</a:t>
            </a:r>
            <a:r>
              <a:rPr lang="fr-FR" sz="2400" dirty="0" smtClean="0">
                <a:solidFill>
                  <a:srgbClr val="E53ACB"/>
                </a:solidFill>
                <a:latin typeface="Comic Sans MS" charset="0"/>
              </a:rPr>
              <a:t> </a:t>
            </a:r>
            <a:r>
              <a:rPr lang="fr-FR" sz="2400" dirty="0">
                <a:solidFill>
                  <a:srgbClr val="E53ACB"/>
                </a:solidFill>
                <a:latin typeface="Comic Sans MS" charset="0"/>
              </a:rPr>
              <a:t>l’écrire  </a:t>
            </a:r>
          </a:p>
          <a:p>
            <a:pPr defTabSz="914400">
              <a:buFont typeface="Wingdings" charset="0"/>
              <a:buNone/>
            </a:pPr>
            <a:endParaRPr lang="fr-FR" sz="2400" dirty="0" smtClean="0">
              <a:latin typeface="Comic Sans MS" charset="0"/>
            </a:endParaRPr>
          </a:p>
          <a:p>
            <a:pPr defTabSz="914400">
              <a:buFont typeface="Wingdings" charset="0"/>
              <a:buNone/>
            </a:pPr>
            <a:r>
              <a:rPr lang="fr-FR" sz="2400" dirty="0" smtClean="0">
                <a:latin typeface="Comic Sans MS" charset="0"/>
              </a:rPr>
              <a:t>-Trouble du jugement: quelqu’un est présent en consultation, sinon il faut demander à ce qu’un proche ACCOMPAGNE: typiquement cas où l’accompagnant est requis</a:t>
            </a:r>
          </a:p>
          <a:p>
            <a:pPr marL="342900" indent="-342900" defTabSz="914400">
              <a:buFontTx/>
              <a:buChar char="-"/>
            </a:pPr>
            <a:endParaRPr lang="fr-FR" sz="2400" dirty="0" smtClean="0">
              <a:latin typeface="Comic Sans MS" charset="0"/>
            </a:endParaRPr>
          </a:p>
        </p:txBody>
      </p:sp>
    </p:spTree>
    <p:extLst>
      <p:ext uri="{BB962C8B-B14F-4D97-AF65-F5344CB8AC3E}">
        <p14:creationId xmlns:p14="http://schemas.microsoft.com/office/powerpoint/2010/main" val="325953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L’éloignement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038350"/>
            <a:ext cx="8964537" cy="58477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200" dirty="0" smtClean="0">
                <a:latin typeface="Comic Sans MS" charset="0"/>
              </a:rPr>
              <a:t>Figure dans les recommandations de la SFAR, et ANAP-HAS</a:t>
            </a:r>
          </a:p>
          <a:p>
            <a:pPr defTabSz="914400">
              <a:buFont typeface="Wingdings" charset="0"/>
              <a:buNone/>
            </a:pPr>
            <a:endParaRPr lang="fr-FR" sz="2200" dirty="0">
              <a:latin typeface="Comic Sans MS" charset="0"/>
            </a:endParaRPr>
          </a:p>
          <a:p>
            <a:pPr defTabSz="914400">
              <a:buFont typeface="Wingdings" charset="0"/>
              <a:buNone/>
            </a:pPr>
            <a:r>
              <a:rPr lang="fr-FR" sz="2200" dirty="0" smtClean="0">
                <a:solidFill>
                  <a:srgbClr val="E53ACB"/>
                </a:solidFill>
                <a:latin typeface="Comic Sans MS" charset="0"/>
              </a:rPr>
              <a:t>La durée du transport et la distance d’éloignement ne sont pas des facteurs d’exclusion </a:t>
            </a:r>
            <a:r>
              <a:rPr lang="fr-FR" sz="2200" dirty="0" smtClean="0">
                <a:latin typeface="Comic Sans MS" charset="0"/>
              </a:rPr>
              <a:t>: Question 2 (éligibilité)</a:t>
            </a:r>
          </a:p>
          <a:p>
            <a:pPr defTabSz="914400">
              <a:buFont typeface="Wingdings" charset="0"/>
              <a:buNone/>
            </a:pPr>
            <a:r>
              <a:rPr lang="fr-FR" sz="2200" dirty="0" smtClean="0">
                <a:latin typeface="Comic Sans MS" charset="0"/>
              </a:rPr>
              <a:t>Pas de distance maximale mais doit avoir les informations </a:t>
            </a:r>
          </a:p>
          <a:p>
            <a:pPr defTabSz="914400">
              <a:buFont typeface="Wingdings" charset="0"/>
              <a:buNone/>
            </a:pPr>
            <a:r>
              <a:rPr lang="fr-FR" sz="2200" dirty="0" smtClean="0">
                <a:latin typeface="Comic Sans MS" charset="0"/>
              </a:rPr>
              <a:t>Suggérer des solutions alternatives</a:t>
            </a:r>
          </a:p>
          <a:p>
            <a:pPr defTabSz="914400">
              <a:buFont typeface="Wingdings" charset="0"/>
              <a:buNone/>
            </a:pPr>
            <a:endParaRPr lang="fr-FR" sz="2200" dirty="0">
              <a:latin typeface="Comic Sans MS" charset="0"/>
            </a:endParaRPr>
          </a:p>
          <a:p>
            <a:pPr defTabSz="914400">
              <a:buFont typeface="Wingdings" charset="0"/>
              <a:buNone/>
            </a:pPr>
            <a:r>
              <a:rPr lang="fr-FR" sz="2200" dirty="0" smtClean="0">
                <a:latin typeface="Comic Sans MS" charset="0"/>
              </a:rPr>
              <a:t>- c’est tout l’intérêt du «contact préopératoire » revêt une importance particulière en cas de </a:t>
            </a:r>
            <a:r>
              <a:rPr lang="fr-FR" sz="2200" dirty="0" err="1" smtClean="0">
                <a:latin typeface="Comic Sans MS" charset="0"/>
              </a:rPr>
              <a:t>cs</a:t>
            </a:r>
            <a:r>
              <a:rPr lang="fr-FR" sz="2200" dirty="0" smtClean="0">
                <a:latin typeface="Comic Sans MS" charset="0"/>
              </a:rPr>
              <a:t> délocalisée ou d’actes itératifs ( question 3: information)</a:t>
            </a:r>
            <a:endParaRPr lang="fr-FR" sz="2200" dirty="0">
              <a:latin typeface="Comic Sans MS" charset="0"/>
            </a:endParaRPr>
          </a:p>
          <a:p>
            <a:pPr defTabSz="914400">
              <a:buFont typeface="Wingdings" charset="0"/>
              <a:buNone/>
            </a:pPr>
            <a:endParaRPr lang="fr-FR" sz="2200" dirty="0" smtClean="0">
              <a:latin typeface="Comic Sans MS" charset="0"/>
            </a:endParaRPr>
          </a:p>
          <a:p>
            <a:pPr defTabSz="914400">
              <a:buFont typeface="Wingdings" charset="0"/>
              <a:buNone/>
            </a:pPr>
            <a:endParaRPr lang="fr-FR" sz="2200" dirty="0">
              <a:latin typeface="Comic Sans MS" charset="0"/>
            </a:endParaRPr>
          </a:p>
          <a:p>
            <a:pPr defTabSz="914400">
              <a:buFont typeface="Wingdings" charset="0"/>
              <a:buNone/>
            </a:pPr>
            <a:endParaRPr lang="fr-FR" sz="2200" dirty="0" smtClean="0">
              <a:latin typeface="Comic Sans MS" charset="0"/>
            </a:endParaRPr>
          </a:p>
          <a:p>
            <a:pPr defTabSz="914400">
              <a:buFont typeface="Wingdings" charset="0"/>
              <a:buNone/>
            </a:pPr>
            <a:endParaRPr lang="fr-FR" sz="2200" dirty="0">
              <a:latin typeface="Comic Sans MS" charset="0"/>
            </a:endParaRPr>
          </a:p>
          <a:p>
            <a:pPr defTabSz="914400">
              <a:buFont typeface="Wingdings" charset="0"/>
              <a:buNone/>
            </a:pPr>
            <a:endParaRPr lang="fr-FR" sz="2200" dirty="0" smtClean="0">
              <a:latin typeface="Comic Sans MS" charset="0"/>
            </a:endParaRPr>
          </a:p>
          <a:p>
            <a:pPr defTabSz="914400">
              <a:buFont typeface="Wingdings" charset="0"/>
              <a:buNone/>
            </a:pPr>
            <a:endParaRPr lang="fr-FR" sz="2200" dirty="0">
              <a:latin typeface="Comic Sans MS" charset="0"/>
            </a:endParaRPr>
          </a:p>
          <a:p>
            <a:pPr defTabSz="914400">
              <a:buFont typeface="Wingdings" charset="0"/>
              <a:buNone/>
            </a:pPr>
            <a:endParaRPr lang="fr-FR" sz="2200" dirty="0" smtClean="0">
              <a:latin typeface="Comic Sans MS" charset="0"/>
            </a:endParaRPr>
          </a:p>
        </p:txBody>
      </p:sp>
    </p:spTree>
    <p:extLst>
      <p:ext uri="{BB962C8B-B14F-4D97-AF65-F5344CB8AC3E}">
        <p14:creationId xmlns:p14="http://schemas.microsoft.com/office/powerpoint/2010/main" val="230994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txBox="1">
            <a:spLocks/>
          </p:cNvSpPr>
          <p:nvPr/>
        </p:nvSpPr>
        <p:spPr>
          <a:xfrm>
            <a:off x="1497806" y="2424119"/>
            <a:ext cx="6172200" cy="857250"/>
          </a:xfrm>
          <a:prstGeom prst="rect">
            <a:avLst/>
          </a:prstGeom>
          <a:solidFill>
            <a:schemeClr val="lt1"/>
          </a:solidFill>
          <a:ln w="25400" cap="flat" cmpd="sng" algn="ctr">
            <a:solidFill>
              <a:srgbClr val="F79646"/>
            </a:solidFill>
            <a:prstDash val="solid"/>
          </a:ln>
          <a:effectLst/>
        </p:spPr>
        <p:txBody>
          <a:bodyPr vert="horz" lIns="68580" tIns="34290" rIns="68580" bIns="3429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sz="3300" dirty="0">
                <a:solidFill>
                  <a:srgbClr val="F79646"/>
                </a:solidFill>
                <a:latin typeface="Comic Sans MS"/>
                <a:cs typeface="Comic Sans MS"/>
              </a:rPr>
              <a:t>Quizz </a:t>
            </a:r>
            <a:r>
              <a:rPr lang="fr-FR" sz="3300" dirty="0" smtClean="0">
                <a:solidFill>
                  <a:srgbClr val="F79646"/>
                </a:solidFill>
                <a:latin typeface="Comic Sans MS"/>
                <a:cs typeface="Comic Sans MS"/>
              </a:rPr>
              <a:t>  </a:t>
            </a:r>
            <a:r>
              <a:rPr lang="fr-FR" sz="3300" dirty="0">
                <a:solidFill>
                  <a:srgbClr val="F79646"/>
                </a:solidFill>
                <a:latin typeface="Comic Sans MS"/>
                <a:cs typeface="Comic Sans MS"/>
              </a:rPr>
              <a:t>😃</a:t>
            </a:r>
          </a:p>
        </p:txBody>
      </p:sp>
    </p:spTree>
    <p:extLst>
      <p:ext uri="{BB962C8B-B14F-4D97-AF65-F5344CB8AC3E}">
        <p14:creationId xmlns:p14="http://schemas.microsoft.com/office/powerpoint/2010/main" val="73458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ChangeArrowheads="1"/>
          </p:cNvSpPr>
          <p:nvPr/>
        </p:nvSpPr>
        <p:spPr bwMode="auto">
          <a:xfrm rot="10800000" flipV="1">
            <a:off x="179463" y="2892987"/>
            <a:ext cx="8964537" cy="1384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800" dirty="0" smtClean="0">
                <a:latin typeface="Comic Sans MS" charset="0"/>
              </a:rPr>
              <a:t>Pour en finir avec quelques idées reçues sur les</a:t>
            </a:r>
          </a:p>
          <a:p>
            <a:pPr defTabSz="914400">
              <a:buFont typeface="Wingdings" charset="0"/>
              <a:buNone/>
            </a:pPr>
            <a:endParaRPr lang="fr-FR" sz="2800" dirty="0">
              <a:latin typeface="Comic Sans MS" charset="0"/>
            </a:endParaRPr>
          </a:p>
          <a:p>
            <a:pPr defTabSz="914400">
              <a:buFont typeface="Wingdings" charset="0"/>
              <a:buNone/>
            </a:pPr>
            <a:r>
              <a:rPr lang="fr-FR" sz="2800" dirty="0" smtClean="0">
                <a:latin typeface="Comic Sans MS" charset="0"/>
              </a:rPr>
              <a:t> recommandations, et ce qu’elles imposent…</a:t>
            </a:r>
          </a:p>
        </p:txBody>
      </p:sp>
      <p:sp>
        <p:nvSpPr>
          <p:cNvPr id="4" name="Titre 2"/>
          <p:cNvSpPr txBox="1">
            <a:spLocks/>
          </p:cNvSpPr>
          <p:nvPr/>
        </p:nvSpPr>
        <p:spPr>
          <a:xfrm>
            <a:off x="569625" y="274638"/>
            <a:ext cx="8133049" cy="1599132"/>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rmAutofit fontScale="90000" lnSpcReduction="200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dirty="0" smtClean="0">
                <a:solidFill>
                  <a:srgbClr val="F79646"/>
                </a:solidFill>
                <a:latin typeface="Comic Sans MS"/>
                <a:cs typeface="Comic Sans MS"/>
              </a:rPr>
              <a:t>Ambulatoire : les croyances et ce</a:t>
            </a:r>
          </a:p>
          <a:p>
            <a:endParaRPr lang="fr-FR" dirty="0">
              <a:solidFill>
                <a:srgbClr val="F79646"/>
              </a:solidFill>
              <a:latin typeface="Comic Sans MS"/>
              <a:cs typeface="Comic Sans MS"/>
            </a:endParaRPr>
          </a:p>
          <a:p>
            <a:r>
              <a:rPr lang="fr-FR" dirty="0" smtClean="0">
                <a:solidFill>
                  <a:srgbClr val="F79646"/>
                </a:solidFill>
                <a:latin typeface="Comic Sans MS"/>
                <a:cs typeface="Comic Sans MS"/>
              </a:rPr>
              <a:t> qui est vraiment écrit </a:t>
            </a:r>
            <a:endParaRPr lang="fr-FR" dirty="0">
              <a:solidFill>
                <a:srgbClr val="F79646"/>
              </a:solidFill>
              <a:latin typeface="Comic Sans MS"/>
              <a:cs typeface="Comic Sans MS"/>
            </a:endParaRPr>
          </a:p>
        </p:txBody>
      </p:sp>
    </p:spTree>
    <p:extLst>
      <p:ext uri="{BB962C8B-B14F-4D97-AF65-F5344CB8AC3E}">
        <p14:creationId xmlns:p14="http://schemas.microsoft.com/office/powerpoint/2010/main" val="345391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txBox="1">
            <a:spLocks/>
          </p:cNvSpPr>
          <p:nvPr/>
        </p:nvSpPr>
        <p:spPr>
          <a:xfrm>
            <a:off x="1479877" y="1043554"/>
            <a:ext cx="6172200" cy="857250"/>
          </a:xfrm>
          <a:prstGeom prst="rect">
            <a:avLst/>
          </a:prstGeom>
          <a:solidFill>
            <a:schemeClr val="lt1"/>
          </a:solidFill>
          <a:ln w="25400" cap="flat" cmpd="sng" algn="ctr">
            <a:solidFill>
              <a:srgbClr val="F79646"/>
            </a:solidFill>
            <a:prstDash val="solid"/>
          </a:ln>
          <a:effectLst/>
        </p:spPr>
        <p:txBody>
          <a:bodyPr vert="horz" lIns="68580" tIns="34290" rIns="68580" bIns="3429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sz="3300" dirty="0">
                <a:solidFill>
                  <a:srgbClr val="F79646"/>
                </a:solidFill>
                <a:latin typeface="Comic Sans MS"/>
                <a:cs typeface="Comic Sans MS"/>
              </a:rPr>
              <a:t>Quizz </a:t>
            </a:r>
            <a:r>
              <a:rPr lang="fr-FR" sz="3300" dirty="0" smtClean="0">
                <a:solidFill>
                  <a:srgbClr val="F79646"/>
                </a:solidFill>
                <a:latin typeface="Comic Sans MS"/>
                <a:cs typeface="Comic Sans MS"/>
              </a:rPr>
              <a:t>  </a:t>
            </a:r>
            <a:r>
              <a:rPr lang="fr-FR" sz="3300" dirty="0">
                <a:solidFill>
                  <a:srgbClr val="F79646"/>
                </a:solidFill>
                <a:latin typeface="Comic Sans MS"/>
                <a:cs typeface="Comic Sans MS"/>
              </a:rPr>
              <a:t>😃</a:t>
            </a:r>
          </a:p>
        </p:txBody>
      </p:sp>
      <p:sp>
        <p:nvSpPr>
          <p:cNvPr id="3" name="Rectangle 3"/>
          <p:cNvSpPr>
            <a:spLocks noChangeArrowheads="1"/>
          </p:cNvSpPr>
          <p:nvPr/>
        </p:nvSpPr>
        <p:spPr bwMode="auto">
          <a:xfrm rot="10800000" flipV="1">
            <a:off x="179462" y="2882469"/>
            <a:ext cx="89645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-1 être majeur protégé contre-indique l’ambulatoire</a:t>
            </a:r>
          </a:p>
          <a:p>
            <a:pPr defTabSz="914400">
              <a:buFont typeface="Wingdings" charset="0"/>
              <a:buNone/>
            </a:pPr>
            <a:r>
              <a:rPr lang="fr-FR" sz="2400" dirty="0" smtClean="0">
                <a:latin typeface="Comic Sans MS" charset="0"/>
              </a:rPr>
              <a:t>2- on doit garder le patient au </a:t>
            </a:r>
            <a:r>
              <a:rPr lang="fr-FR" sz="2400" dirty="0">
                <a:latin typeface="Comic Sans MS" charset="0"/>
              </a:rPr>
              <a:t>m</a:t>
            </a:r>
            <a:r>
              <a:rPr lang="fr-FR" sz="2400" dirty="0" smtClean="0">
                <a:latin typeface="Comic Sans MS" charset="0"/>
              </a:rPr>
              <a:t>oins 2 heures après la sortie de SSPI </a:t>
            </a:r>
          </a:p>
          <a:p>
            <a:pPr defTabSz="914400">
              <a:buFont typeface="Wingdings" charset="0"/>
              <a:buNone/>
            </a:pPr>
            <a:r>
              <a:rPr lang="fr-FR" sz="2400" dirty="0" smtClean="0">
                <a:latin typeface="Comic Sans MS" charset="0"/>
              </a:rPr>
              <a:t>3- l’accompagnant est requis pour les patients ne parlant pas </a:t>
            </a:r>
            <a:r>
              <a:rPr lang="fr-FR" sz="2400" dirty="0" err="1" smtClean="0">
                <a:latin typeface="Comic Sans MS" charset="0"/>
              </a:rPr>
              <a:t>francais</a:t>
            </a:r>
            <a:r>
              <a:rPr lang="fr-FR" sz="2400" dirty="0">
                <a:latin typeface="Comic Sans MS" charset="0"/>
              </a:rPr>
              <a:t> </a:t>
            </a:r>
            <a:r>
              <a:rPr lang="fr-FR" sz="2400" dirty="0" smtClean="0">
                <a:latin typeface="Comic Sans MS" charset="0"/>
              </a:rPr>
              <a:t>ou une langue possédée par un soignant</a:t>
            </a:r>
          </a:p>
          <a:p>
            <a:pPr defTabSz="914400">
              <a:buFont typeface="Wingdings" charset="0"/>
              <a:buNone/>
            </a:pPr>
            <a:r>
              <a:rPr lang="fr-FR" sz="2400" dirty="0" smtClean="0">
                <a:latin typeface="Comic Sans MS" charset="0"/>
              </a:rPr>
              <a:t>4- La sortie </a:t>
            </a:r>
            <a:r>
              <a:rPr lang="fr-FR" sz="2400" dirty="0" err="1" smtClean="0">
                <a:latin typeface="Comic Sans MS" charset="0"/>
              </a:rPr>
              <a:t>apres</a:t>
            </a:r>
            <a:r>
              <a:rPr lang="fr-FR" sz="2400" dirty="0" smtClean="0">
                <a:latin typeface="Comic Sans MS" charset="0"/>
              </a:rPr>
              <a:t> 22H est formellement interdite  </a:t>
            </a:r>
          </a:p>
        </p:txBody>
      </p:sp>
    </p:spTree>
    <p:extLst>
      <p:ext uri="{BB962C8B-B14F-4D97-AF65-F5344CB8AC3E}">
        <p14:creationId xmlns:p14="http://schemas.microsoft.com/office/powerpoint/2010/main" val="2079739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txBox="1">
            <a:spLocks/>
          </p:cNvSpPr>
          <p:nvPr/>
        </p:nvSpPr>
        <p:spPr>
          <a:xfrm>
            <a:off x="1497806" y="559459"/>
            <a:ext cx="6172200" cy="857250"/>
          </a:xfrm>
          <a:prstGeom prst="rect">
            <a:avLst/>
          </a:prstGeom>
          <a:solidFill>
            <a:schemeClr val="lt1"/>
          </a:solidFill>
          <a:ln w="25400" cap="flat" cmpd="sng" algn="ctr">
            <a:solidFill>
              <a:srgbClr val="F79646"/>
            </a:solidFill>
            <a:prstDash val="solid"/>
          </a:ln>
          <a:effectLst/>
        </p:spPr>
        <p:txBody>
          <a:bodyPr vert="horz" lIns="68580" tIns="34290" rIns="68580" bIns="34290" rtlCol="0" anchor="ctr">
            <a:normAutofit fontScale="97500"/>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sz="3300" dirty="0">
                <a:solidFill>
                  <a:srgbClr val="F79646"/>
                </a:solidFill>
                <a:latin typeface="Comic Sans MS"/>
                <a:cs typeface="Comic Sans MS"/>
              </a:rPr>
              <a:t>Quizz </a:t>
            </a:r>
            <a:r>
              <a:rPr lang="fr-FR" sz="3300" dirty="0" smtClean="0">
                <a:solidFill>
                  <a:srgbClr val="F79646"/>
                </a:solidFill>
                <a:latin typeface="Comic Sans MS"/>
                <a:cs typeface="Comic Sans MS"/>
              </a:rPr>
              <a:t>  </a:t>
            </a:r>
            <a:r>
              <a:rPr lang="fr-FR" sz="3300" dirty="0">
                <a:solidFill>
                  <a:srgbClr val="F79646"/>
                </a:solidFill>
                <a:latin typeface="Comic Sans MS"/>
                <a:cs typeface="Comic Sans MS"/>
              </a:rPr>
              <a:t>😃</a:t>
            </a:r>
          </a:p>
        </p:txBody>
      </p:sp>
      <p:sp>
        <p:nvSpPr>
          <p:cNvPr id="3" name="Rectangle 3"/>
          <p:cNvSpPr>
            <a:spLocks noChangeArrowheads="1"/>
          </p:cNvSpPr>
          <p:nvPr/>
        </p:nvSpPr>
        <p:spPr bwMode="auto">
          <a:xfrm rot="10800000" flipV="1">
            <a:off x="179462" y="2882469"/>
            <a:ext cx="89645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-1 être majeur protégé contre-indique l’ambulatoire FAUX</a:t>
            </a:r>
          </a:p>
          <a:p>
            <a:pPr defTabSz="914400">
              <a:buFont typeface="Wingdings" charset="0"/>
              <a:buNone/>
            </a:pPr>
            <a:r>
              <a:rPr lang="fr-FR" sz="2400" dirty="0" smtClean="0">
                <a:latin typeface="Comic Sans MS" charset="0"/>
              </a:rPr>
              <a:t>2- on doit garder le patient au </a:t>
            </a:r>
            <a:r>
              <a:rPr lang="fr-FR" sz="2400" dirty="0">
                <a:latin typeface="Comic Sans MS" charset="0"/>
              </a:rPr>
              <a:t>m</a:t>
            </a:r>
            <a:r>
              <a:rPr lang="fr-FR" sz="2400" dirty="0" smtClean="0">
                <a:latin typeface="Comic Sans MS" charset="0"/>
              </a:rPr>
              <a:t>oins 2 heures après la sortie de SSPI FAUX</a:t>
            </a:r>
          </a:p>
          <a:p>
            <a:pPr defTabSz="914400">
              <a:buFont typeface="Wingdings" charset="0"/>
              <a:buNone/>
            </a:pPr>
            <a:r>
              <a:rPr lang="fr-FR" sz="2400" dirty="0" smtClean="0">
                <a:latin typeface="Comic Sans MS" charset="0"/>
              </a:rPr>
              <a:t>3- l’accompagnant est requis pour les patients ne parlant pas </a:t>
            </a:r>
            <a:r>
              <a:rPr lang="fr-FR" sz="2400" dirty="0" err="1" smtClean="0">
                <a:latin typeface="Comic Sans MS" charset="0"/>
              </a:rPr>
              <a:t>francais</a:t>
            </a:r>
            <a:r>
              <a:rPr lang="fr-FR" sz="2400" dirty="0">
                <a:latin typeface="Comic Sans MS" charset="0"/>
              </a:rPr>
              <a:t> </a:t>
            </a:r>
            <a:r>
              <a:rPr lang="fr-FR" sz="2400" dirty="0" smtClean="0">
                <a:latin typeface="Comic Sans MS" charset="0"/>
              </a:rPr>
              <a:t>ou une langue possédée par un soignant VRAI</a:t>
            </a:r>
          </a:p>
          <a:p>
            <a:pPr defTabSz="914400">
              <a:buFont typeface="Wingdings" charset="0"/>
              <a:buNone/>
            </a:pPr>
            <a:r>
              <a:rPr lang="fr-FR" sz="2400" dirty="0" smtClean="0">
                <a:latin typeface="Comic Sans MS" charset="0"/>
              </a:rPr>
              <a:t>4- La sortie </a:t>
            </a:r>
            <a:r>
              <a:rPr lang="fr-FR" sz="2400" dirty="0" err="1" smtClean="0">
                <a:latin typeface="Comic Sans MS" charset="0"/>
              </a:rPr>
              <a:t>apres</a:t>
            </a:r>
            <a:r>
              <a:rPr lang="fr-FR" sz="2400" dirty="0" smtClean="0">
                <a:latin typeface="Comic Sans MS" charset="0"/>
              </a:rPr>
              <a:t> 22H est formellement interdite  FAUX </a:t>
            </a:r>
          </a:p>
        </p:txBody>
      </p:sp>
    </p:spTree>
    <p:extLst>
      <p:ext uri="{BB962C8B-B14F-4D97-AF65-F5344CB8AC3E}">
        <p14:creationId xmlns:p14="http://schemas.microsoft.com/office/powerpoint/2010/main" val="2030700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rot="10800000" flipV="1">
            <a:off x="96634" y="2568977"/>
            <a:ext cx="9047364"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solidFill>
                  <a:srgbClr val="E53ACB"/>
                </a:solidFill>
                <a:latin typeface="Comic Sans MS" charset="0"/>
              </a:rPr>
              <a:t>On entend tout et n’importe quoi! Légende urbaine…</a:t>
            </a:r>
          </a:p>
          <a:p>
            <a:pPr defTabSz="914400">
              <a:buFont typeface="Wingdings" charset="0"/>
              <a:buNone/>
            </a:pPr>
            <a:r>
              <a:rPr lang="fr-FR" sz="2400" dirty="0" smtClean="0">
                <a:solidFill>
                  <a:srgbClr val="E53ACB"/>
                </a:solidFill>
                <a:latin typeface="Comic Sans MS" charset="0"/>
              </a:rPr>
              <a:t>Mentionné nulle part !</a:t>
            </a:r>
          </a:p>
          <a:p>
            <a:pPr defTabSz="914400">
              <a:buFont typeface="Wingdings" charset="0"/>
              <a:buNone/>
            </a:pPr>
            <a:endParaRPr lang="fr-FR" sz="2400" dirty="0" smtClean="0">
              <a:solidFill>
                <a:srgbClr val="E53ACB"/>
              </a:solidFill>
              <a:latin typeface="Comic Sans MS" charset="0"/>
            </a:endParaRPr>
          </a:p>
          <a:p>
            <a:pPr defTabSz="914400">
              <a:buFont typeface="Wingdings" charset="0"/>
              <a:buNone/>
            </a:pPr>
            <a:r>
              <a:rPr lang="fr-FR" sz="2400" dirty="0" smtClean="0">
                <a:latin typeface="Comic Sans MS" charset="0"/>
              </a:rPr>
              <a:t>Basé sur un score, par exemple l’aptitude à la rue </a:t>
            </a:r>
          </a:p>
          <a:p>
            <a:pPr defTabSz="914400">
              <a:buFont typeface="Wingdings" charset="0"/>
              <a:buNone/>
            </a:pPr>
            <a:endParaRPr lang="fr-FR" sz="2400" dirty="0" smtClean="0">
              <a:solidFill>
                <a:srgbClr val="E53ACB"/>
              </a:solidFill>
              <a:latin typeface="Comic Sans MS" charset="0"/>
            </a:endParaRPr>
          </a:p>
        </p:txBody>
      </p:sp>
      <p:sp>
        <p:nvSpPr>
          <p:cNvPr id="6" name="Titre 2"/>
          <p:cNvSpPr txBox="1">
            <a:spLocks/>
          </p:cNvSpPr>
          <p:nvPr/>
        </p:nvSpPr>
        <p:spPr>
          <a:xfrm>
            <a:off x="473075" y="274638"/>
            <a:ext cx="8229600" cy="1143000"/>
          </a:xfrm>
          <a:prstGeom prst="rect">
            <a:avLst/>
          </a:prstGeom>
          <a:solidFill>
            <a:schemeClr val="lt1"/>
          </a:solidFill>
          <a:ln w="25400" cap="flat" cmpd="sng" algn="ctr">
            <a:solidFill>
              <a:srgbClr val="F79646"/>
            </a:solidFill>
            <a:prstDash val="solid"/>
          </a:ln>
          <a:effectLst/>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lumMod val="85000"/>
                    <a:lumOff val="15000"/>
                  </a:schemeClr>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r>
              <a:rPr lang="fr-FR" sz="4000" dirty="0" smtClean="0">
                <a:solidFill>
                  <a:srgbClr val="F79646"/>
                </a:solidFill>
                <a:latin typeface="Comic Sans MS"/>
                <a:cs typeface="Comic Sans MS"/>
              </a:rPr>
              <a:t>Combien de temps je DOIS garder le patient?</a:t>
            </a:r>
            <a:endParaRPr lang="fr-FR" sz="4000" dirty="0">
              <a:solidFill>
                <a:srgbClr val="F79646"/>
              </a:solidFill>
              <a:latin typeface="Comic Sans MS"/>
              <a:cs typeface="Comic Sans MS"/>
            </a:endParaRPr>
          </a:p>
        </p:txBody>
      </p:sp>
    </p:spTree>
    <p:extLst>
      <p:ext uri="{BB962C8B-B14F-4D97-AF65-F5344CB8AC3E}">
        <p14:creationId xmlns:p14="http://schemas.microsoft.com/office/powerpoint/2010/main" val="3757263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Faut-il faire signer les consignes?</a:t>
            </a:r>
            <a:endParaRPr lang="fr-FR" dirty="0">
              <a:solidFill>
                <a:srgbClr val="F79646"/>
              </a:solidFill>
              <a:latin typeface="Comic Sans MS"/>
              <a:cs typeface="Comic Sans MS"/>
            </a:endParaRPr>
          </a:p>
        </p:txBody>
      </p:sp>
      <p:sp>
        <p:nvSpPr>
          <p:cNvPr id="2" name="Rectangle 1"/>
          <p:cNvSpPr/>
          <p:nvPr/>
        </p:nvSpPr>
        <p:spPr>
          <a:xfrm>
            <a:off x="289903" y="1974220"/>
            <a:ext cx="8586628" cy="4154983"/>
          </a:xfrm>
          <a:prstGeom prst="rect">
            <a:avLst/>
          </a:prstGeom>
        </p:spPr>
        <p:txBody>
          <a:bodyPr wrap="square">
            <a:spAutoFit/>
          </a:bodyPr>
          <a:lstStyle/>
          <a:p>
            <a:r>
              <a:rPr lang="fr-FR" sz="2200" dirty="0" smtClean="0">
                <a:solidFill>
                  <a:srgbClr val="E53ACB"/>
                </a:solidFill>
                <a:latin typeface="Comic Sans MS" charset="0"/>
              </a:rPr>
              <a:t>Ce qui est recommandé par SFAR, et par l’ANAP-HAS: </a:t>
            </a:r>
          </a:p>
          <a:p>
            <a:r>
              <a:rPr lang="fr-FR" sz="2200" dirty="0" smtClean="0">
                <a:latin typeface="Comic Sans MS" charset="0"/>
              </a:rPr>
              <a:t>Donner une information</a:t>
            </a:r>
            <a:r>
              <a:rPr lang="fr-FR" sz="2200" dirty="0" smtClean="0">
                <a:solidFill>
                  <a:srgbClr val="E53ACB"/>
                </a:solidFill>
                <a:latin typeface="Comic Sans MS" charset="0"/>
              </a:rPr>
              <a:t> orale </a:t>
            </a:r>
          </a:p>
          <a:p>
            <a:r>
              <a:rPr lang="fr-FR" sz="2200" dirty="0" smtClean="0">
                <a:latin typeface="Comic Sans MS" charset="0"/>
              </a:rPr>
              <a:t>réitérée à chaque étape</a:t>
            </a:r>
          </a:p>
          <a:p>
            <a:r>
              <a:rPr lang="fr-FR" sz="2200" dirty="0" smtClean="0">
                <a:latin typeface="Comic Sans MS" charset="0"/>
              </a:rPr>
              <a:t>complétée par</a:t>
            </a:r>
            <a:r>
              <a:rPr lang="fr-FR" sz="2200" dirty="0" smtClean="0">
                <a:solidFill>
                  <a:srgbClr val="E53ACB"/>
                </a:solidFill>
                <a:latin typeface="Comic Sans MS" charset="0"/>
              </a:rPr>
              <a:t> </a:t>
            </a:r>
            <a:r>
              <a:rPr lang="fr-FR" sz="2200" dirty="0" smtClean="0">
                <a:latin typeface="Comic Sans MS" charset="0"/>
              </a:rPr>
              <a:t>un document </a:t>
            </a:r>
            <a:r>
              <a:rPr lang="fr-FR" sz="2200" dirty="0" smtClean="0">
                <a:solidFill>
                  <a:srgbClr val="E53ACB"/>
                </a:solidFill>
                <a:latin typeface="Comic Sans MS" charset="0"/>
              </a:rPr>
              <a:t>écrit= modalités d’information </a:t>
            </a:r>
          </a:p>
          <a:p>
            <a:r>
              <a:rPr lang="fr-FR" sz="2200" dirty="0" smtClean="0">
                <a:solidFill>
                  <a:srgbClr val="000000"/>
                </a:solidFill>
                <a:latin typeface="Comic Sans MS" charset="0"/>
              </a:rPr>
              <a:t>et assurer la </a:t>
            </a:r>
            <a:r>
              <a:rPr lang="fr-FR" sz="2200" dirty="0" smtClean="0">
                <a:solidFill>
                  <a:srgbClr val="E53ACB"/>
                </a:solidFill>
                <a:latin typeface="Comic Sans MS" charset="0"/>
              </a:rPr>
              <a:t>traçabilité de la remise du document ECRIT : ARCHIVER (chapitre responsabilité) </a:t>
            </a:r>
          </a:p>
          <a:p>
            <a:endParaRPr lang="fr-FR" sz="2200" dirty="0" smtClean="0">
              <a:latin typeface="Comic Sans MS" charset="0"/>
            </a:endParaRPr>
          </a:p>
          <a:p>
            <a:r>
              <a:rPr lang="fr-FR" sz="2200" dirty="0" smtClean="0">
                <a:latin typeface="Comic Sans MS" charset="0"/>
              </a:rPr>
              <a:t>On </a:t>
            </a:r>
            <a:r>
              <a:rPr lang="fr-FR" sz="2200" dirty="0" smtClean="0">
                <a:solidFill>
                  <a:srgbClr val="F16000"/>
                </a:solidFill>
                <a:latin typeface="Comic Sans MS" charset="0"/>
              </a:rPr>
              <a:t>peut</a:t>
            </a:r>
            <a:r>
              <a:rPr lang="fr-FR" sz="2200" dirty="0" smtClean="0">
                <a:latin typeface="Comic Sans MS" charset="0"/>
              </a:rPr>
              <a:t> faire signer : vertu pédagogique: ENGAGE </a:t>
            </a:r>
          </a:p>
          <a:p>
            <a:r>
              <a:rPr lang="fr-FR" sz="2200" dirty="0" smtClean="0">
                <a:latin typeface="Comic Sans MS" charset="0"/>
              </a:rPr>
              <a:t>N’engage pas la responsabilité juridique du patient, et ne défausse pas celle du médecin</a:t>
            </a:r>
          </a:p>
          <a:p>
            <a:endParaRPr lang="fr-FR" sz="2200" dirty="0" smtClean="0">
              <a:latin typeface="Comic Sans MS" charset="0"/>
            </a:endParaRPr>
          </a:p>
          <a:p>
            <a:endParaRPr lang="fr-FR" sz="2200" dirty="0"/>
          </a:p>
        </p:txBody>
      </p:sp>
    </p:spTree>
    <p:extLst>
      <p:ext uri="{BB962C8B-B14F-4D97-AF65-F5344CB8AC3E}">
        <p14:creationId xmlns:p14="http://schemas.microsoft.com/office/powerpoint/2010/main" val="271671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Qui signe la sortie de la structure?</a:t>
            </a:r>
            <a:endParaRPr lang="fr-FR" dirty="0">
              <a:solidFill>
                <a:srgbClr val="F79646"/>
              </a:solidFill>
              <a:latin typeface="Comic Sans MS"/>
              <a:cs typeface="Comic Sans MS"/>
            </a:endParaRPr>
          </a:p>
        </p:txBody>
      </p:sp>
      <p:sp>
        <p:nvSpPr>
          <p:cNvPr id="4" name="Rectangle 3"/>
          <p:cNvSpPr>
            <a:spLocks noChangeArrowheads="1"/>
          </p:cNvSpPr>
          <p:nvPr/>
        </p:nvSpPr>
        <p:spPr bwMode="auto">
          <a:xfrm rot="10800000" flipV="1">
            <a:off x="234682" y="2233105"/>
            <a:ext cx="8909315" cy="18620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r>
              <a:rPr lang="fr-FR" sz="2300" dirty="0">
                <a:solidFill>
                  <a:srgbClr val="E53ACB"/>
                </a:solidFill>
                <a:latin typeface="Comic Sans MS" charset="0"/>
              </a:rPr>
              <a:t>Mentionné dans les recommandations de la SFAR, et ANAP-HAS : </a:t>
            </a:r>
            <a:endParaRPr lang="fr-FR" sz="2300" dirty="0" smtClean="0">
              <a:solidFill>
                <a:srgbClr val="E53ACB"/>
              </a:solidFill>
              <a:latin typeface="Comic Sans MS" charset="0"/>
            </a:endParaRPr>
          </a:p>
          <a:p>
            <a:pPr defTabSz="914400"/>
            <a:endParaRPr lang="fr-FR" sz="2300" dirty="0">
              <a:solidFill>
                <a:srgbClr val="E53ACB"/>
              </a:solidFill>
              <a:latin typeface="Comic Sans MS" charset="0"/>
            </a:endParaRPr>
          </a:p>
          <a:p>
            <a:pPr defTabSz="914400"/>
            <a:r>
              <a:rPr lang="fr-FR" sz="2300" dirty="0" smtClean="0">
                <a:latin typeface="Comic Sans MS" charset="0"/>
              </a:rPr>
              <a:t>Un des médecins de la structure, mais chaque praticien reste responsable de ses actes </a:t>
            </a:r>
          </a:p>
        </p:txBody>
      </p:sp>
    </p:spTree>
    <p:extLst>
      <p:ext uri="{BB962C8B-B14F-4D97-AF65-F5344CB8AC3E}">
        <p14:creationId xmlns:p14="http://schemas.microsoft.com/office/powerpoint/2010/main" val="271671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La SSPI…</a:t>
            </a:r>
            <a:endParaRPr lang="fr-FR" dirty="0">
              <a:solidFill>
                <a:srgbClr val="F79646"/>
              </a:solidFill>
              <a:latin typeface="Comic Sans MS"/>
              <a:cs typeface="Comic Sans MS"/>
            </a:endParaRPr>
          </a:p>
        </p:txBody>
      </p:sp>
      <p:sp>
        <p:nvSpPr>
          <p:cNvPr id="4" name="Rectangle 3"/>
          <p:cNvSpPr>
            <a:spLocks noChangeArrowheads="1"/>
          </p:cNvSpPr>
          <p:nvPr/>
        </p:nvSpPr>
        <p:spPr bwMode="auto">
          <a:xfrm rot="10800000" flipV="1">
            <a:off x="-1" y="2467395"/>
            <a:ext cx="9143997" cy="26161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r>
              <a:rPr lang="fr-FR" sz="2300" dirty="0">
                <a:solidFill>
                  <a:srgbClr val="E53ACB"/>
                </a:solidFill>
                <a:latin typeface="Comic Sans MS" charset="0"/>
              </a:rPr>
              <a:t>Mentionné dans les recommandations de </a:t>
            </a:r>
            <a:r>
              <a:rPr lang="fr-FR" sz="2300" dirty="0" smtClean="0">
                <a:solidFill>
                  <a:srgbClr val="E53ACB"/>
                </a:solidFill>
                <a:latin typeface="Comic Sans MS" charset="0"/>
              </a:rPr>
              <a:t>l’ANAP</a:t>
            </a:r>
            <a:r>
              <a:rPr lang="fr-FR" sz="2300" dirty="0">
                <a:solidFill>
                  <a:srgbClr val="E53ACB"/>
                </a:solidFill>
                <a:latin typeface="Comic Sans MS" charset="0"/>
              </a:rPr>
              <a:t>-</a:t>
            </a:r>
            <a:r>
              <a:rPr lang="fr-FR" sz="2300" dirty="0" smtClean="0">
                <a:solidFill>
                  <a:srgbClr val="E53ACB"/>
                </a:solidFill>
                <a:latin typeface="Comic Sans MS" charset="0"/>
              </a:rPr>
              <a:t>HAS, pas SFAR:</a:t>
            </a:r>
          </a:p>
          <a:p>
            <a:pPr defTabSz="914400">
              <a:buFont typeface="Wingdings" charset="0"/>
              <a:buNone/>
            </a:pPr>
            <a:r>
              <a:rPr lang="fr-FR" sz="2400" dirty="0">
                <a:latin typeface="Comic Sans MS" charset="0"/>
              </a:rPr>
              <a:t>on raisonne en flux, </a:t>
            </a:r>
            <a:r>
              <a:rPr lang="fr-FR" sz="2400" dirty="0" smtClean="0">
                <a:latin typeface="Comic Sans MS" charset="0"/>
              </a:rPr>
              <a:t>limiter les temps sans valeur ajoutée ou zones de gaspillage</a:t>
            </a:r>
          </a:p>
          <a:p>
            <a:pPr defTabSz="914400">
              <a:buFont typeface="Wingdings" charset="0"/>
              <a:buNone/>
            </a:pPr>
            <a:endParaRPr lang="fr-FR" sz="2400" dirty="0" smtClean="0">
              <a:latin typeface="Comic Sans MS" charset="0"/>
            </a:endParaRPr>
          </a:p>
          <a:p>
            <a:pPr defTabSz="914400">
              <a:buFont typeface="Wingdings" charset="0"/>
              <a:buNone/>
            </a:pPr>
            <a:r>
              <a:rPr lang="fr-FR" sz="2300" dirty="0" smtClean="0">
                <a:solidFill>
                  <a:srgbClr val="E53ACB"/>
                </a:solidFill>
                <a:latin typeface="Comic Sans MS" charset="0"/>
              </a:rPr>
              <a:t>Il y en a déjà beaucoup qui « </a:t>
            </a:r>
            <a:r>
              <a:rPr lang="fr-FR" sz="2300" dirty="0" err="1" smtClean="0">
                <a:solidFill>
                  <a:srgbClr val="E53ACB"/>
                </a:solidFill>
                <a:latin typeface="Comic Sans MS" charset="0"/>
              </a:rPr>
              <a:t>bypassent</a:t>
            </a:r>
            <a:r>
              <a:rPr lang="fr-FR" sz="2300" dirty="0" smtClean="0">
                <a:solidFill>
                  <a:srgbClr val="E53ACB"/>
                </a:solidFill>
                <a:latin typeface="Comic Sans MS" charset="0"/>
              </a:rPr>
              <a:t> » (benchmark et étude OPERA) </a:t>
            </a:r>
          </a:p>
          <a:p>
            <a:pPr defTabSz="914400"/>
            <a:endParaRPr lang="fr-FR" sz="2300" dirty="0">
              <a:solidFill>
                <a:srgbClr val="E53ACB"/>
              </a:solidFill>
              <a:latin typeface="Comic Sans MS" charset="0"/>
            </a:endParaRPr>
          </a:p>
        </p:txBody>
      </p:sp>
    </p:spTree>
    <p:extLst>
      <p:ext uri="{BB962C8B-B14F-4D97-AF65-F5344CB8AC3E}">
        <p14:creationId xmlns:p14="http://schemas.microsoft.com/office/powerpoint/2010/main" val="4092875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 passage en SSPI</a:t>
            </a:r>
            <a:endParaRPr lang="fr-FR" dirty="0">
              <a:solidFill>
                <a:srgbClr val="F79646"/>
              </a:solidFill>
              <a:latin typeface="Comic Sans MS"/>
              <a:cs typeface="Comic Sans MS"/>
            </a:endParaRPr>
          </a:p>
        </p:txBody>
      </p:sp>
      <p:sp>
        <p:nvSpPr>
          <p:cNvPr id="3" name="Rectangle 2"/>
          <p:cNvSpPr>
            <a:spLocks noChangeArrowheads="1"/>
          </p:cNvSpPr>
          <p:nvPr/>
        </p:nvSpPr>
        <p:spPr bwMode="auto">
          <a:xfrm>
            <a:off x="107504" y="1824474"/>
            <a:ext cx="8722597" cy="3170099"/>
          </a:xfrm>
          <a:prstGeom prst="rect">
            <a:avLst/>
          </a:prstGeom>
          <a:noFill/>
          <a:ln w="9525">
            <a:noFill/>
            <a:miter lim="800000"/>
            <a:headEnd/>
            <a:tailEnd/>
          </a:ln>
          <a:extLst/>
        </p:spPr>
        <p:txBody>
          <a:bodyPr wrap="square">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marL="685800" lvl="2" indent="0" algn="just" eaLnBrk="1" hangingPunct="1">
              <a:spcBef>
                <a:spcPct val="0"/>
              </a:spcBef>
              <a:buNone/>
            </a:pPr>
            <a:endParaRPr lang="fr-FR" altLang="fr-FR" sz="2000" b="1" dirty="0">
              <a:latin typeface="Comic Sans MS"/>
              <a:cs typeface="Comic Sans MS"/>
            </a:endParaRPr>
          </a:p>
          <a:p>
            <a:pPr lvl="1" indent="-457200" algn="just" eaLnBrk="1" hangingPunct="1">
              <a:spcBef>
                <a:spcPct val="0"/>
              </a:spcBef>
              <a:buFont typeface="Wingdings" panose="05000000000000000000" pitchFamily="2" charset="2"/>
              <a:buChar char="Ø"/>
            </a:pPr>
            <a:r>
              <a:rPr lang="fr-FR" altLang="fr-FR" sz="2000" b="1" dirty="0" smtClean="0">
                <a:solidFill>
                  <a:srgbClr val="E53ACB"/>
                </a:solidFill>
                <a:latin typeface="Comic Sans MS"/>
                <a:cs typeface="Comic Sans MS"/>
              </a:rPr>
              <a:t>recommandations </a:t>
            </a:r>
            <a:r>
              <a:rPr lang="fr-FR" altLang="fr-FR" sz="2000" b="1" dirty="0">
                <a:solidFill>
                  <a:srgbClr val="E53ACB"/>
                </a:solidFill>
                <a:latin typeface="Comic Sans MS"/>
                <a:cs typeface="Comic Sans MS"/>
              </a:rPr>
              <a:t>ANAP/HAS </a:t>
            </a:r>
            <a:r>
              <a:rPr lang="fr-FR" altLang="fr-FR" sz="2000" b="1" dirty="0" smtClean="0">
                <a:solidFill>
                  <a:srgbClr val="E53ACB"/>
                </a:solidFill>
                <a:latin typeface="Comic Sans MS"/>
                <a:cs typeface="Comic Sans MS"/>
              </a:rPr>
              <a:t>sur </a:t>
            </a:r>
            <a:r>
              <a:rPr lang="fr-FR" altLang="fr-FR" sz="2000" b="1" dirty="0">
                <a:solidFill>
                  <a:srgbClr val="E53ACB"/>
                </a:solidFill>
                <a:latin typeface="Comic Sans MS"/>
                <a:cs typeface="Comic Sans MS"/>
              </a:rPr>
              <a:t>la chirurgie ambulatoire </a:t>
            </a:r>
            <a:r>
              <a:rPr lang="fr-FR" altLang="fr-FR" sz="2000" b="1" dirty="0" smtClean="0">
                <a:solidFill>
                  <a:srgbClr val="E53ACB"/>
                </a:solidFill>
                <a:latin typeface="Comic Sans MS"/>
                <a:cs typeface="Comic Sans MS"/>
              </a:rPr>
              <a:t>mai 2013</a:t>
            </a:r>
          </a:p>
          <a:p>
            <a:pPr lvl="2" indent="-457200" algn="just" eaLnBrk="1" hangingPunct="1">
              <a:spcBef>
                <a:spcPct val="0"/>
              </a:spcBef>
              <a:buFont typeface="Wingdings" panose="05000000000000000000" pitchFamily="2" charset="2"/>
              <a:buChar char="q"/>
            </a:pPr>
            <a:r>
              <a:rPr lang="fr-FR" altLang="fr-FR" sz="2000" dirty="0" smtClean="0">
                <a:latin typeface="Comic Sans MS"/>
                <a:cs typeface="Comic Sans MS"/>
              </a:rPr>
              <a:t>préconisent </a:t>
            </a:r>
            <a:r>
              <a:rPr lang="fr-FR" altLang="fr-FR" sz="2000" dirty="0">
                <a:latin typeface="Comic Sans MS"/>
                <a:cs typeface="Comic Sans MS"/>
              </a:rPr>
              <a:t>et organisent le shunt de la </a:t>
            </a:r>
            <a:r>
              <a:rPr lang="fr-FR" altLang="fr-FR" sz="2000" dirty="0" smtClean="0">
                <a:latin typeface="Comic Sans MS"/>
                <a:cs typeface="Comic Sans MS"/>
              </a:rPr>
              <a:t>SSPI dans certains cas</a:t>
            </a:r>
          </a:p>
          <a:p>
            <a:pPr marL="685800" lvl="2" indent="0" algn="just" eaLnBrk="1" hangingPunct="1">
              <a:spcBef>
                <a:spcPct val="0"/>
              </a:spcBef>
              <a:buNone/>
            </a:pPr>
            <a:r>
              <a:rPr lang="fr-FR" altLang="fr-FR" sz="2000" dirty="0" smtClean="0">
                <a:latin typeface="Comic Sans MS"/>
                <a:cs typeface="Comic Sans MS"/>
              </a:rPr>
              <a:t>«</a:t>
            </a:r>
            <a:r>
              <a:rPr lang="fr-FR" altLang="fr-FR" sz="2000" u="sng" dirty="0" smtClean="0">
                <a:latin typeface="Comic Sans MS"/>
                <a:cs typeface="Comic Sans MS"/>
              </a:rPr>
              <a:t>l’élimination </a:t>
            </a:r>
            <a:r>
              <a:rPr lang="fr-FR" altLang="fr-FR" sz="2000" u="sng" dirty="0">
                <a:latin typeface="Comic Sans MS"/>
                <a:cs typeface="Comic Sans MS"/>
              </a:rPr>
              <a:t>d’une activité de salle de réveil pour des patients à faible risque post-opératoire sous anesthésie locorégionale périphérique,</a:t>
            </a:r>
            <a:r>
              <a:rPr lang="fr-FR" altLang="fr-FR" sz="2000" dirty="0">
                <a:latin typeface="Comic Sans MS"/>
                <a:cs typeface="Comic Sans MS"/>
              </a:rPr>
              <a:t> l’évaluation du patient se faisant à la sortie de la salle d’intervention (ex : score d’</a:t>
            </a:r>
            <a:r>
              <a:rPr lang="fr-FR" altLang="fr-FR" sz="2000" dirty="0" err="1">
                <a:latin typeface="Comic Sans MS"/>
                <a:cs typeface="Comic Sans MS"/>
              </a:rPr>
              <a:t>Aldrete</a:t>
            </a:r>
            <a:r>
              <a:rPr lang="fr-FR" altLang="fr-FR" sz="2000" dirty="0">
                <a:latin typeface="Comic Sans MS"/>
                <a:cs typeface="Comic Sans MS"/>
              </a:rPr>
              <a:t> modifié). </a:t>
            </a:r>
            <a:r>
              <a:rPr lang="fr-FR" altLang="fr-FR" sz="2000" dirty="0" smtClean="0">
                <a:latin typeface="Comic Sans MS"/>
                <a:cs typeface="Comic Sans MS"/>
              </a:rPr>
              <a:t>»</a:t>
            </a:r>
          </a:p>
          <a:p>
            <a:pPr lvl="3" indent="-457200" algn="just" eaLnBrk="1" hangingPunct="1">
              <a:spcBef>
                <a:spcPct val="0"/>
              </a:spcBef>
              <a:buFont typeface="Wingdings" panose="05000000000000000000" pitchFamily="2" charset="2"/>
              <a:buChar char="Ø"/>
            </a:pPr>
            <a:endParaRPr lang="fr-FR" altLang="fr-FR" b="1" u="sng" dirty="0">
              <a:solidFill>
                <a:schemeClr val="accent1"/>
              </a:solidFill>
              <a:latin typeface="Comic Sans MS"/>
              <a:cs typeface="Comic Sans MS"/>
            </a:endParaRPr>
          </a:p>
        </p:txBody>
      </p:sp>
    </p:spTree>
    <p:extLst>
      <p:ext uri="{BB962C8B-B14F-4D97-AF65-F5344CB8AC3E}">
        <p14:creationId xmlns:p14="http://schemas.microsoft.com/office/powerpoint/2010/main" val="1422344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 passage en SSPI</a:t>
            </a:r>
            <a:endParaRPr lang="fr-FR" dirty="0">
              <a:solidFill>
                <a:srgbClr val="F79646"/>
              </a:solidFill>
              <a:latin typeface="Comic Sans MS"/>
              <a:cs typeface="Comic Sans MS"/>
            </a:endParaRPr>
          </a:p>
        </p:txBody>
      </p:sp>
      <p:sp>
        <p:nvSpPr>
          <p:cNvPr id="3" name="Rectangle 2"/>
          <p:cNvSpPr>
            <a:spLocks noChangeArrowheads="1"/>
          </p:cNvSpPr>
          <p:nvPr/>
        </p:nvSpPr>
        <p:spPr bwMode="auto">
          <a:xfrm>
            <a:off x="164892" y="1936509"/>
            <a:ext cx="8665209" cy="2985433"/>
          </a:xfrm>
          <a:prstGeom prst="rect">
            <a:avLst/>
          </a:prstGeom>
          <a:noFill/>
          <a:ln w="9525">
            <a:noFill/>
            <a:miter lim="800000"/>
            <a:headEnd/>
            <a:tailEnd/>
          </a:ln>
          <a:extLst/>
        </p:spPr>
        <p:txBody>
          <a:bodyPr wrap="square">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indent="-457200" algn="just" eaLnBrk="1" hangingPunct="1">
              <a:spcBef>
                <a:spcPct val="0"/>
              </a:spcBef>
              <a:buFont typeface="Wingdings" panose="05000000000000000000" pitchFamily="2" charset="2"/>
              <a:buChar char="q"/>
            </a:pPr>
            <a:endParaRPr lang="fr-FR" altLang="fr-FR" sz="1800" b="1" dirty="0" smtClean="0">
              <a:latin typeface="Comic Sans MS"/>
              <a:cs typeface="Comic Sans MS"/>
            </a:endParaRPr>
          </a:p>
          <a:p>
            <a:pPr lvl="1" indent="-457200" algn="just" eaLnBrk="1" hangingPunct="1">
              <a:spcBef>
                <a:spcPct val="0"/>
              </a:spcBef>
              <a:buFont typeface="Wingdings" panose="05000000000000000000" pitchFamily="2" charset="2"/>
              <a:buChar char="Ø"/>
            </a:pPr>
            <a:r>
              <a:rPr lang="fr-FR" altLang="fr-FR" sz="2200" b="1" dirty="0">
                <a:solidFill>
                  <a:srgbClr val="E53ACB"/>
                </a:solidFill>
                <a:latin typeface="Comic Sans MS"/>
                <a:cs typeface="Comic Sans MS"/>
              </a:rPr>
              <a:t>d</a:t>
            </a:r>
            <a:r>
              <a:rPr lang="fr-FR" altLang="fr-FR" sz="2200" b="1" dirty="0" smtClean="0">
                <a:solidFill>
                  <a:srgbClr val="E53ACB"/>
                </a:solidFill>
                <a:latin typeface="Comic Sans MS"/>
                <a:cs typeface="Comic Sans MS"/>
              </a:rPr>
              <a:t>écret </a:t>
            </a:r>
            <a:r>
              <a:rPr lang="fr-FR" altLang="fr-FR" sz="2200" b="1" dirty="0">
                <a:solidFill>
                  <a:srgbClr val="E53ACB"/>
                </a:solidFill>
                <a:latin typeface="Comic Sans MS"/>
                <a:cs typeface="Comic Sans MS"/>
              </a:rPr>
              <a:t>du 5 décembre 1994 sur la pratique de l’anesthésie en </a:t>
            </a:r>
            <a:r>
              <a:rPr lang="fr-FR" altLang="fr-FR" sz="2200" b="1" dirty="0" smtClean="0">
                <a:solidFill>
                  <a:srgbClr val="E53ACB"/>
                </a:solidFill>
                <a:latin typeface="Comic Sans MS"/>
                <a:cs typeface="Comic Sans MS"/>
              </a:rPr>
              <a:t>France</a:t>
            </a:r>
          </a:p>
          <a:p>
            <a:pPr marL="0" lvl="1" algn="just" eaLnBrk="1" hangingPunct="1">
              <a:spcBef>
                <a:spcPct val="0"/>
              </a:spcBef>
              <a:buNone/>
            </a:pPr>
            <a:endParaRPr lang="fr-FR" altLang="fr-FR" sz="2200" b="1" dirty="0" smtClean="0">
              <a:latin typeface="Comic Sans MS"/>
              <a:cs typeface="Comic Sans MS"/>
            </a:endParaRPr>
          </a:p>
          <a:p>
            <a:pPr marL="1143000" lvl="3" indent="0" algn="just" eaLnBrk="1" hangingPunct="1">
              <a:spcBef>
                <a:spcPct val="0"/>
              </a:spcBef>
              <a:buNone/>
            </a:pPr>
            <a:r>
              <a:rPr lang="fr-FR" altLang="fr-FR" u="sng" dirty="0" smtClean="0">
                <a:latin typeface="Comic Sans MS"/>
                <a:cs typeface="Comic Sans MS"/>
              </a:rPr>
              <a:t>«une surveillance continue après l’intervention</a:t>
            </a:r>
            <a:r>
              <a:rPr lang="fr-FR" altLang="fr-FR" dirty="0" smtClean="0">
                <a:latin typeface="Comic Sans MS"/>
                <a:cs typeface="Comic Sans MS"/>
              </a:rPr>
              <a:t> </a:t>
            </a:r>
            <a:r>
              <a:rPr lang="fr-FR" altLang="fr-FR" u="sng" dirty="0" smtClean="0">
                <a:latin typeface="Comic Sans MS"/>
                <a:cs typeface="Comic Sans MS"/>
              </a:rPr>
              <a:t>est mise en œuvre dans une salle de surveillance post-interventionnelle</a:t>
            </a:r>
            <a:r>
              <a:rPr lang="fr-FR" altLang="fr-FR" u="sng" dirty="0">
                <a:latin typeface="Comic Sans MS"/>
                <a:cs typeface="Comic Sans MS"/>
              </a:rPr>
              <a:t> </a:t>
            </a:r>
            <a:r>
              <a:rPr lang="fr-FR" altLang="fr-FR" dirty="0" smtClean="0">
                <a:latin typeface="Comic Sans MS"/>
                <a:cs typeface="Comic Sans MS"/>
              </a:rPr>
              <a:t>»</a:t>
            </a:r>
          </a:p>
          <a:p>
            <a:pPr marL="1143000" lvl="3" indent="0" algn="just" eaLnBrk="1" hangingPunct="1">
              <a:spcBef>
                <a:spcPct val="0"/>
              </a:spcBef>
              <a:buNone/>
            </a:pPr>
            <a:endParaRPr lang="fr-FR" altLang="fr-FR" dirty="0">
              <a:latin typeface="Comic Sans MS"/>
              <a:cs typeface="Comic Sans MS"/>
            </a:endParaRPr>
          </a:p>
          <a:p>
            <a:pPr marL="1143000" lvl="3" indent="0" algn="just" eaLnBrk="1" hangingPunct="1">
              <a:spcBef>
                <a:spcPct val="0"/>
              </a:spcBef>
              <a:buNone/>
            </a:pPr>
            <a:endParaRPr lang="fr-FR" altLang="fr-FR" dirty="0">
              <a:latin typeface="Comic Sans MS"/>
              <a:cs typeface="Comic Sans MS"/>
            </a:endParaRPr>
          </a:p>
          <a:p>
            <a:pPr lvl="2" indent="-457200" algn="just" eaLnBrk="1" hangingPunct="1">
              <a:spcBef>
                <a:spcPct val="0"/>
              </a:spcBef>
              <a:buFont typeface="Wingdings" panose="05000000000000000000" pitchFamily="2" charset="2"/>
              <a:buChar char="Ø"/>
            </a:pPr>
            <a:endParaRPr lang="fr-FR" altLang="fr-FR" b="1" dirty="0">
              <a:latin typeface="Comic Sans MS"/>
              <a:cs typeface="Comic Sans MS"/>
            </a:endParaRPr>
          </a:p>
        </p:txBody>
      </p:sp>
    </p:spTree>
    <p:extLst>
      <p:ext uri="{BB962C8B-B14F-4D97-AF65-F5344CB8AC3E}">
        <p14:creationId xmlns:p14="http://schemas.microsoft.com/office/powerpoint/2010/main" val="26003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 passage en SSPI</a:t>
            </a:r>
            <a:endParaRPr lang="fr-FR" dirty="0">
              <a:solidFill>
                <a:srgbClr val="F79646"/>
              </a:solidFill>
              <a:latin typeface="Comic Sans MS"/>
              <a:cs typeface="Comic Sans MS"/>
            </a:endParaRPr>
          </a:p>
        </p:txBody>
      </p:sp>
      <p:sp>
        <p:nvSpPr>
          <p:cNvPr id="3" name="Rectangle 2"/>
          <p:cNvSpPr>
            <a:spLocks noChangeArrowheads="1"/>
          </p:cNvSpPr>
          <p:nvPr/>
        </p:nvSpPr>
        <p:spPr bwMode="auto">
          <a:xfrm>
            <a:off x="104932" y="1663909"/>
            <a:ext cx="8725170" cy="3785652"/>
          </a:xfrm>
          <a:prstGeom prst="rect">
            <a:avLst/>
          </a:prstGeom>
          <a:noFill/>
          <a:ln w="9525">
            <a:noFill/>
            <a:miter lim="800000"/>
            <a:headEnd/>
            <a:tailEnd/>
          </a:ln>
          <a:extLst/>
        </p:spPr>
        <p:txBody>
          <a:bodyPr wrap="square">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indent="-457200" algn="just" eaLnBrk="1" hangingPunct="1">
              <a:spcBef>
                <a:spcPct val="0"/>
              </a:spcBef>
              <a:buFont typeface="Wingdings" panose="05000000000000000000" pitchFamily="2" charset="2"/>
              <a:buChar char="q"/>
            </a:pPr>
            <a:endParaRPr lang="fr-FR" altLang="fr-FR" sz="2400" b="1" dirty="0" smtClean="0">
              <a:latin typeface="Comic Sans MS"/>
              <a:cs typeface="Comic Sans MS"/>
            </a:endParaRPr>
          </a:p>
          <a:p>
            <a:pPr lvl="1" indent="-457200" algn="just" eaLnBrk="1" hangingPunct="1">
              <a:spcBef>
                <a:spcPct val="0"/>
              </a:spcBef>
              <a:buFont typeface="Wingdings" panose="05000000000000000000" pitchFamily="2" charset="2"/>
              <a:buChar char="Ø"/>
            </a:pPr>
            <a:r>
              <a:rPr lang="fr-FR" altLang="fr-FR" sz="2400" b="1" dirty="0">
                <a:solidFill>
                  <a:srgbClr val="E53ACB"/>
                </a:solidFill>
                <a:latin typeface="Comic Sans MS"/>
                <a:cs typeface="Comic Sans MS"/>
              </a:rPr>
              <a:t>d</a:t>
            </a:r>
            <a:r>
              <a:rPr lang="fr-FR" altLang="fr-FR" sz="2400" b="1" dirty="0" smtClean="0">
                <a:solidFill>
                  <a:srgbClr val="E53ACB"/>
                </a:solidFill>
                <a:latin typeface="Comic Sans MS"/>
                <a:cs typeface="Comic Sans MS"/>
              </a:rPr>
              <a:t>écret </a:t>
            </a:r>
            <a:r>
              <a:rPr lang="fr-FR" altLang="fr-FR" sz="2400" b="1" dirty="0">
                <a:solidFill>
                  <a:srgbClr val="E53ACB"/>
                </a:solidFill>
                <a:latin typeface="Comic Sans MS"/>
                <a:cs typeface="Comic Sans MS"/>
              </a:rPr>
              <a:t>du 5 décembre 1994 sur la pratique de l’anesthésie en </a:t>
            </a:r>
            <a:r>
              <a:rPr lang="fr-FR" altLang="fr-FR" sz="2400" b="1" dirty="0" smtClean="0">
                <a:solidFill>
                  <a:srgbClr val="E53ACB"/>
                </a:solidFill>
                <a:latin typeface="Comic Sans MS"/>
                <a:cs typeface="Comic Sans MS"/>
              </a:rPr>
              <a:t>France</a:t>
            </a:r>
          </a:p>
          <a:p>
            <a:pPr marL="0" lvl="1" algn="just" eaLnBrk="1" hangingPunct="1">
              <a:spcBef>
                <a:spcPct val="0"/>
              </a:spcBef>
              <a:buNone/>
            </a:pPr>
            <a:endParaRPr lang="fr-FR" altLang="fr-FR" sz="2400" b="1" dirty="0" smtClean="0">
              <a:latin typeface="Comic Sans MS"/>
              <a:cs typeface="Comic Sans MS"/>
            </a:endParaRPr>
          </a:p>
          <a:p>
            <a:pPr marL="1143000" lvl="3" indent="0" algn="just" eaLnBrk="1" hangingPunct="1">
              <a:spcBef>
                <a:spcPct val="0"/>
              </a:spcBef>
              <a:buNone/>
            </a:pPr>
            <a:r>
              <a:rPr lang="fr-FR" altLang="fr-FR" sz="2400" dirty="0" smtClean="0">
                <a:latin typeface="Comic Sans MS"/>
                <a:cs typeface="Comic Sans MS"/>
              </a:rPr>
              <a:t>Décret fondateur de la spécialité, sur lequel tous les anesthésistes se retrouvent.</a:t>
            </a:r>
          </a:p>
          <a:p>
            <a:pPr marL="1143000" lvl="3" indent="0" algn="just" eaLnBrk="1" hangingPunct="1">
              <a:spcBef>
                <a:spcPct val="0"/>
              </a:spcBef>
              <a:buNone/>
            </a:pPr>
            <a:endParaRPr lang="fr-FR" altLang="fr-FR" sz="2400" dirty="0" smtClean="0">
              <a:latin typeface="Comic Sans MS"/>
              <a:cs typeface="Comic Sans MS"/>
            </a:endParaRPr>
          </a:p>
          <a:p>
            <a:pPr marL="1143000" lvl="3" indent="0" algn="just" eaLnBrk="1" hangingPunct="1">
              <a:spcBef>
                <a:spcPct val="0"/>
              </a:spcBef>
              <a:buNone/>
            </a:pPr>
            <a:r>
              <a:rPr lang="fr-FR" altLang="fr-FR" sz="2400" dirty="0" smtClean="0">
                <a:latin typeface="Comic Sans MS"/>
                <a:cs typeface="Comic Sans MS"/>
              </a:rPr>
              <a:t>Actualisation en cours, à l’initiative de la SFAR, pour coller réalité du terrain, et ne pas mettre en difficulté ceux qui </a:t>
            </a:r>
            <a:r>
              <a:rPr lang="fr-FR" altLang="fr-FR" sz="2400" dirty="0" err="1" smtClean="0">
                <a:latin typeface="Comic Sans MS"/>
                <a:cs typeface="Comic Sans MS"/>
              </a:rPr>
              <a:t>bypassent</a:t>
            </a:r>
            <a:r>
              <a:rPr lang="fr-FR" altLang="fr-FR" sz="2400" b="1" dirty="0" smtClean="0">
                <a:latin typeface="Comic Sans MS"/>
                <a:cs typeface="Comic Sans MS"/>
              </a:rPr>
              <a:t>. </a:t>
            </a:r>
          </a:p>
        </p:txBody>
      </p:sp>
    </p:spTree>
    <p:extLst>
      <p:ext uri="{BB962C8B-B14F-4D97-AF65-F5344CB8AC3E}">
        <p14:creationId xmlns:p14="http://schemas.microsoft.com/office/powerpoint/2010/main" val="553168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 passage en SSPI</a:t>
            </a:r>
            <a:endParaRPr lang="fr-FR" dirty="0">
              <a:solidFill>
                <a:srgbClr val="F79646"/>
              </a:solidFill>
              <a:latin typeface="Comic Sans MS"/>
              <a:cs typeface="Comic Sans MS"/>
            </a:endParaRPr>
          </a:p>
        </p:txBody>
      </p:sp>
      <p:sp>
        <p:nvSpPr>
          <p:cNvPr id="3" name="Rectangle 2"/>
          <p:cNvSpPr>
            <a:spLocks noChangeArrowheads="1"/>
          </p:cNvSpPr>
          <p:nvPr/>
        </p:nvSpPr>
        <p:spPr bwMode="auto">
          <a:xfrm>
            <a:off x="164892" y="1936509"/>
            <a:ext cx="8665209" cy="3600986"/>
          </a:xfrm>
          <a:prstGeom prst="rect">
            <a:avLst/>
          </a:prstGeom>
          <a:noFill/>
          <a:ln w="9525">
            <a:noFill/>
            <a:miter lim="800000"/>
            <a:headEnd/>
            <a:tailEnd/>
          </a:ln>
          <a:extLst/>
        </p:spPr>
        <p:txBody>
          <a:bodyPr wrap="square">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indent="-457200" algn="just" eaLnBrk="1" hangingPunct="1">
              <a:spcBef>
                <a:spcPct val="0"/>
              </a:spcBef>
              <a:buFont typeface="Wingdings" panose="05000000000000000000" pitchFamily="2" charset="2"/>
              <a:buChar char="q"/>
            </a:pPr>
            <a:endParaRPr lang="fr-FR" altLang="fr-FR" sz="1800" b="1" dirty="0" smtClean="0">
              <a:latin typeface="Comic Sans MS"/>
              <a:cs typeface="Comic Sans MS"/>
            </a:endParaRPr>
          </a:p>
          <a:p>
            <a:pPr lvl="1" indent="-457200" algn="just" eaLnBrk="1" hangingPunct="1">
              <a:spcBef>
                <a:spcPct val="0"/>
              </a:spcBef>
              <a:buFont typeface="Wingdings" panose="05000000000000000000" pitchFamily="2" charset="2"/>
              <a:buChar char="Ø"/>
            </a:pPr>
            <a:r>
              <a:rPr lang="fr-FR" altLang="fr-FR" sz="2200" b="1" dirty="0">
                <a:solidFill>
                  <a:srgbClr val="E53ACB"/>
                </a:solidFill>
                <a:latin typeface="Comic Sans MS"/>
                <a:cs typeface="Comic Sans MS"/>
              </a:rPr>
              <a:t>d</a:t>
            </a:r>
            <a:r>
              <a:rPr lang="fr-FR" altLang="fr-FR" sz="2200" b="1" dirty="0" smtClean="0">
                <a:solidFill>
                  <a:srgbClr val="E53ACB"/>
                </a:solidFill>
                <a:latin typeface="Comic Sans MS"/>
                <a:cs typeface="Comic Sans MS"/>
              </a:rPr>
              <a:t>écret </a:t>
            </a:r>
            <a:r>
              <a:rPr lang="fr-FR" altLang="fr-FR" sz="2200" b="1" dirty="0">
                <a:solidFill>
                  <a:srgbClr val="E53ACB"/>
                </a:solidFill>
                <a:latin typeface="Comic Sans MS"/>
                <a:cs typeface="Comic Sans MS"/>
              </a:rPr>
              <a:t>du 5 décembre 1994 sur la pratique de l’anesthésie en </a:t>
            </a:r>
            <a:r>
              <a:rPr lang="fr-FR" altLang="fr-FR" sz="2200" b="1" dirty="0" smtClean="0">
                <a:solidFill>
                  <a:srgbClr val="E53ACB"/>
                </a:solidFill>
                <a:latin typeface="Comic Sans MS"/>
                <a:cs typeface="Comic Sans MS"/>
              </a:rPr>
              <a:t>France</a:t>
            </a:r>
          </a:p>
          <a:p>
            <a:pPr lvl="1" indent="-457200" algn="just" eaLnBrk="1" hangingPunct="1">
              <a:spcBef>
                <a:spcPct val="0"/>
              </a:spcBef>
              <a:buFont typeface="Wingdings" panose="05000000000000000000" pitchFamily="2" charset="2"/>
              <a:buChar char="Ø"/>
            </a:pPr>
            <a:endParaRPr lang="fr-FR" altLang="fr-FR" sz="2400" b="1" dirty="0" smtClean="0">
              <a:latin typeface="Comic Sans MS"/>
              <a:cs typeface="Comic Sans MS"/>
            </a:endParaRPr>
          </a:p>
          <a:p>
            <a:pPr lvl="1" indent="-457200" algn="just" eaLnBrk="1" hangingPunct="1">
              <a:spcBef>
                <a:spcPct val="0"/>
              </a:spcBef>
              <a:buFont typeface="Wingdings" panose="05000000000000000000" pitchFamily="2" charset="2"/>
              <a:buChar char="Ø"/>
            </a:pPr>
            <a:endParaRPr lang="fr-FR" altLang="fr-FR" sz="2400" b="1" dirty="0" smtClean="0">
              <a:latin typeface="Comic Sans MS"/>
              <a:cs typeface="Comic Sans MS"/>
            </a:endParaRPr>
          </a:p>
          <a:p>
            <a:pPr lvl="1" indent="-457200" algn="just" eaLnBrk="1" hangingPunct="1">
              <a:spcBef>
                <a:spcPct val="0"/>
              </a:spcBef>
              <a:buFont typeface="Wingdings" panose="05000000000000000000" pitchFamily="2" charset="2"/>
              <a:buChar char="Ø"/>
            </a:pPr>
            <a:r>
              <a:rPr lang="fr-FR" altLang="fr-FR" sz="2400" b="1" dirty="0" smtClean="0">
                <a:latin typeface="Comic Sans MS"/>
                <a:cs typeface="Comic Sans MS"/>
              </a:rPr>
              <a:t>Multiples discussions passionnées, à la virgule près!. Beaucoup de sensibilités, où chacun de vous se reconnaitrait</a:t>
            </a:r>
            <a:r>
              <a:rPr lang="is-IS" altLang="fr-FR" sz="2400" b="1" dirty="0" smtClean="0">
                <a:latin typeface="Comic Sans MS"/>
                <a:cs typeface="Comic Sans MS"/>
              </a:rPr>
              <a:t>…</a:t>
            </a:r>
            <a:r>
              <a:rPr lang="fr-FR" altLang="fr-FR" sz="2400" b="1" dirty="0" smtClean="0">
                <a:latin typeface="Comic Sans MS"/>
                <a:cs typeface="Comic Sans MS"/>
              </a:rPr>
              <a:t> </a:t>
            </a:r>
          </a:p>
          <a:p>
            <a:pPr marL="0" lvl="1" algn="just" eaLnBrk="1" hangingPunct="1">
              <a:spcBef>
                <a:spcPct val="0"/>
              </a:spcBef>
              <a:buNone/>
            </a:pPr>
            <a:endParaRPr lang="fr-FR" altLang="fr-FR" sz="2200" b="1" dirty="0" smtClean="0">
              <a:latin typeface="Comic Sans MS"/>
              <a:cs typeface="Comic Sans MS"/>
            </a:endParaRPr>
          </a:p>
          <a:p>
            <a:pPr lvl="2" indent="-457200" algn="just" eaLnBrk="1" hangingPunct="1">
              <a:spcBef>
                <a:spcPct val="0"/>
              </a:spcBef>
              <a:buFont typeface="Wingdings" panose="05000000000000000000" pitchFamily="2" charset="2"/>
              <a:buChar char="Ø"/>
            </a:pPr>
            <a:endParaRPr lang="fr-FR" altLang="fr-FR" b="1" dirty="0">
              <a:latin typeface="Comic Sans MS"/>
              <a:cs typeface="Comic Sans MS"/>
            </a:endParaRPr>
          </a:p>
        </p:txBody>
      </p:sp>
    </p:spTree>
    <p:extLst>
      <p:ext uri="{BB962C8B-B14F-4D97-AF65-F5344CB8AC3E}">
        <p14:creationId xmlns:p14="http://schemas.microsoft.com/office/powerpoint/2010/main" val="1012551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Les recommandations sur l’ambulatoire aujourd’hui</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473074" y="2108945"/>
            <a:ext cx="8670925" cy="2543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endParaRPr lang="fr-FR" sz="2800" dirty="0" smtClean="0">
              <a:latin typeface="Comic Sans MS" charset="0"/>
            </a:endParaRPr>
          </a:p>
        </p:txBody>
      </p:sp>
      <p:sp>
        <p:nvSpPr>
          <p:cNvPr id="4" name="Rectangle 3"/>
          <p:cNvSpPr>
            <a:spLocks noChangeArrowheads="1"/>
          </p:cNvSpPr>
          <p:nvPr/>
        </p:nvSpPr>
        <p:spPr bwMode="auto">
          <a:xfrm rot="10800000" flipV="1">
            <a:off x="179463" y="2494902"/>
            <a:ext cx="8964537" cy="1877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800" dirty="0" smtClean="0">
                <a:latin typeface="Comic Sans MS" charset="0"/>
              </a:rPr>
              <a:t>Aujourd’hui, il n’y a pas </a:t>
            </a:r>
            <a:r>
              <a:rPr lang="fr-FR" sz="3200" dirty="0" smtClean="0">
                <a:solidFill>
                  <a:srgbClr val="FF6600"/>
                </a:solidFill>
                <a:latin typeface="Comic Sans MS" charset="0"/>
              </a:rPr>
              <a:t>une,</a:t>
            </a:r>
            <a:r>
              <a:rPr lang="fr-FR" sz="2800" dirty="0" smtClean="0">
                <a:latin typeface="Comic Sans MS" charset="0"/>
              </a:rPr>
              <a:t> mais </a:t>
            </a:r>
            <a:r>
              <a:rPr lang="fr-FR" sz="2800" dirty="0" smtClean="0">
                <a:solidFill>
                  <a:srgbClr val="FF6600"/>
                </a:solidFill>
                <a:latin typeface="Comic Sans MS" charset="0"/>
              </a:rPr>
              <a:t>des</a:t>
            </a:r>
            <a:r>
              <a:rPr lang="fr-FR" sz="2800" dirty="0" smtClean="0">
                <a:latin typeface="Comic Sans MS" charset="0"/>
              </a:rPr>
              <a:t> recommandations émanant de diverses institutions, qui sont légitimes pour émettre de telles recommandations</a:t>
            </a:r>
          </a:p>
        </p:txBody>
      </p:sp>
    </p:spTree>
    <p:extLst>
      <p:ext uri="{BB962C8B-B14F-4D97-AF65-F5344CB8AC3E}">
        <p14:creationId xmlns:p14="http://schemas.microsoft.com/office/powerpoint/2010/main" val="315831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Le </a:t>
            </a:r>
            <a:r>
              <a:rPr lang="fr-FR" dirty="0" err="1" smtClean="0">
                <a:solidFill>
                  <a:srgbClr val="F79646"/>
                </a:solidFill>
                <a:latin typeface="Comic Sans MS"/>
                <a:cs typeface="Comic Sans MS"/>
              </a:rPr>
              <a:t>bypass</a:t>
            </a:r>
            <a:r>
              <a:rPr lang="fr-FR" dirty="0" smtClean="0">
                <a:solidFill>
                  <a:srgbClr val="F79646"/>
                </a:solidFill>
                <a:latin typeface="Comic Sans MS"/>
                <a:cs typeface="Comic Sans MS"/>
              </a:rPr>
              <a:t> de la SSPI fait débat </a:t>
            </a:r>
            <a:endParaRPr lang="fr-FR" dirty="0">
              <a:solidFill>
                <a:srgbClr val="F79646"/>
              </a:solidFill>
              <a:latin typeface="Comic Sans MS"/>
              <a:cs typeface="Comic Sans MS"/>
            </a:endParaRPr>
          </a:p>
        </p:txBody>
      </p:sp>
      <p:sp>
        <p:nvSpPr>
          <p:cNvPr id="3" name="Rectangle 2"/>
          <p:cNvSpPr>
            <a:spLocks noChangeArrowheads="1"/>
          </p:cNvSpPr>
          <p:nvPr/>
        </p:nvSpPr>
        <p:spPr bwMode="auto">
          <a:xfrm>
            <a:off x="107504" y="1465518"/>
            <a:ext cx="8722597" cy="1015663"/>
          </a:xfrm>
          <a:prstGeom prst="rect">
            <a:avLst/>
          </a:prstGeom>
          <a:noFill/>
          <a:ln w="9525">
            <a:noFill/>
            <a:miter lim="800000"/>
            <a:headEnd/>
            <a:tailEnd/>
          </a:ln>
          <a:extLst/>
        </p:spPr>
        <p:txBody>
          <a:bodyPr wrap="square">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indent="-457200" algn="just" eaLnBrk="1" hangingPunct="1">
              <a:spcBef>
                <a:spcPct val="0"/>
              </a:spcBef>
              <a:buFont typeface="Wingdings" panose="05000000000000000000" pitchFamily="2" charset="2"/>
              <a:buChar char="q"/>
            </a:pPr>
            <a:endParaRPr lang="fr-FR" altLang="fr-FR" sz="2000" b="1" dirty="0" smtClean="0">
              <a:latin typeface="Comic Sans MS"/>
              <a:cs typeface="Comic Sans MS"/>
            </a:endParaRPr>
          </a:p>
          <a:p>
            <a:pPr lvl="2" indent="-457200" algn="just" eaLnBrk="1" hangingPunct="1">
              <a:spcBef>
                <a:spcPct val="0"/>
              </a:spcBef>
              <a:buFont typeface="Wingdings" panose="05000000000000000000" pitchFamily="2" charset="2"/>
              <a:buChar char="Ø"/>
            </a:pPr>
            <a:endParaRPr lang="fr-FR" altLang="fr-FR" sz="2000" b="1" dirty="0">
              <a:latin typeface="Comic Sans MS"/>
              <a:cs typeface="Comic Sans MS"/>
            </a:endParaRPr>
          </a:p>
          <a:p>
            <a:pPr lvl="3" indent="-457200" algn="just" eaLnBrk="1" hangingPunct="1">
              <a:spcBef>
                <a:spcPct val="0"/>
              </a:spcBef>
              <a:buFont typeface="Wingdings" panose="05000000000000000000" pitchFamily="2" charset="2"/>
              <a:buChar char="Ø"/>
            </a:pPr>
            <a:endParaRPr lang="fr-FR" altLang="fr-FR" b="1" u="sng" dirty="0">
              <a:solidFill>
                <a:schemeClr val="accent1"/>
              </a:solidFill>
              <a:latin typeface="Comic Sans MS"/>
              <a:cs typeface="Comic Sans MS"/>
            </a:endParaRP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592" t="11823" r="4782" b="7473"/>
          <a:stretch/>
        </p:blipFill>
        <p:spPr bwMode="auto">
          <a:xfrm>
            <a:off x="124237" y="2678306"/>
            <a:ext cx="4171878" cy="2949051"/>
          </a:xfrm>
          <a:prstGeom prst="rect">
            <a:avLst/>
          </a:prstGeom>
          <a:noFill/>
          <a:ln w="9525">
            <a:solidFill>
              <a:schemeClr val="tx1"/>
            </a:solidFill>
            <a:miter lim="800000"/>
            <a:headEnd/>
            <a:tailEnd/>
          </a:ln>
          <a:extLst>
            <a:ext uri="{909E8E84-426E-40dd-AFC4-6F175D3DCCD1}">
              <a14:hiddenFill xmlns="" xmlns:a14="http://schemas.microsoft.com/office/drawing/2010/main">
                <a:solidFill>
                  <a:schemeClr val="accent1"/>
                </a:solidFill>
              </a14:hiddenFill>
            </a:ext>
          </a:extLst>
        </p:spPr>
      </p:pic>
      <p:pic>
        <p:nvPicPr>
          <p:cNvPr id="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964" t="39273" r="31346" b="9140"/>
          <a:stretch/>
        </p:blipFill>
        <p:spPr bwMode="auto">
          <a:xfrm>
            <a:off x="4473109" y="2664500"/>
            <a:ext cx="4634159" cy="2962857"/>
          </a:xfrm>
          <a:prstGeom prst="rect">
            <a:avLst/>
          </a:prstGeom>
          <a:noFill/>
          <a:ln w="9525">
            <a:solidFill>
              <a:schemeClr val="tx1"/>
            </a:solidFill>
            <a:miter lim="800000"/>
            <a:headEnd/>
            <a:tailEnd/>
          </a:ln>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p14="http://schemas.microsoft.com/office/powerpoint/2010/main" val="4087781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La SSPI…</a:t>
            </a:r>
            <a:endParaRPr lang="fr-FR" dirty="0">
              <a:solidFill>
                <a:srgbClr val="F79646"/>
              </a:solidFill>
              <a:latin typeface="Comic Sans MS"/>
              <a:cs typeface="Comic Sans MS"/>
            </a:endParaRPr>
          </a:p>
        </p:txBody>
      </p:sp>
      <p:sp>
        <p:nvSpPr>
          <p:cNvPr id="4" name="Rectangle 3"/>
          <p:cNvSpPr>
            <a:spLocks noChangeArrowheads="1"/>
          </p:cNvSpPr>
          <p:nvPr/>
        </p:nvSpPr>
        <p:spPr bwMode="auto">
          <a:xfrm rot="10800000" flipV="1">
            <a:off x="234685" y="1837489"/>
            <a:ext cx="8909315" cy="4139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r>
              <a:rPr lang="fr-FR" sz="2400" dirty="0" smtClean="0">
                <a:latin typeface="Comic Sans MS" charset="0"/>
              </a:rPr>
              <a:t>Les problèmes que cela pose : </a:t>
            </a:r>
          </a:p>
          <a:p>
            <a:pPr defTabSz="914400"/>
            <a:r>
              <a:rPr lang="fr-FR" sz="2400" dirty="0" smtClean="0">
                <a:latin typeface="Comic Sans MS" charset="0"/>
              </a:rPr>
              <a:t>Responsabilité</a:t>
            </a:r>
          </a:p>
          <a:p>
            <a:pPr defTabSz="914400"/>
            <a:r>
              <a:rPr lang="fr-FR" sz="2400" dirty="0" smtClean="0">
                <a:solidFill>
                  <a:srgbClr val="FF42E3"/>
                </a:solidFill>
                <a:latin typeface="Comic Sans MS" charset="0"/>
              </a:rPr>
              <a:t>Changement doit être possible </a:t>
            </a:r>
          </a:p>
          <a:p>
            <a:pPr defTabSz="914400"/>
            <a:r>
              <a:rPr lang="fr-FR" sz="2400" dirty="0" smtClean="0">
                <a:latin typeface="Comic Sans MS" charset="0"/>
              </a:rPr>
              <a:t>décision doit être TRACEE, motivée (</a:t>
            </a:r>
            <a:r>
              <a:rPr lang="fr-FR" sz="2400" dirty="0" err="1" smtClean="0">
                <a:latin typeface="Comic Sans MS" charset="0"/>
              </a:rPr>
              <a:t>aldrete</a:t>
            </a:r>
            <a:r>
              <a:rPr lang="fr-FR" sz="2400" dirty="0" smtClean="0">
                <a:latin typeface="Comic Sans MS" charset="0"/>
              </a:rPr>
              <a:t>)</a:t>
            </a:r>
          </a:p>
          <a:p>
            <a:pPr defTabSz="914400"/>
            <a:r>
              <a:rPr lang="fr-FR" sz="2400" dirty="0" smtClean="0">
                <a:latin typeface="Comic Sans MS" charset="0"/>
              </a:rPr>
              <a:t>  </a:t>
            </a:r>
          </a:p>
          <a:p>
            <a:pPr defTabSz="914400"/>
            <a:r>
              <a:rPr lang="fr-FR" sz="2400" dirty="0">
                <a:latin typeface="Comic Sans MS" charset="0"/>
              </a:rPr>
              <a:t>-</a:t>
            </a:r>
            <a:r>
              <a:rPr lang="fr-FR" sz="2400" dirty="0" smtClean="0">
                <a:latin typeface="Comic Sans MS" charset="0"/>
              </a:rPr>
              <a:t>Décision équipe : </a:t>
            </a:r>
            <a:r>
              <a:rPr lang="fr-FR" sz="2400" dirty="0" err="1" smtClean="0">
                <a:latin typeface="Comic Sans MS" charset="0"/>
              </a:rPr>
              <a:t>chir</a:t>
            </a:r>
            <a:r>
              <a:rPr lang="fr-FR" sz="2400" dirty="0" smtClean="0">
                <a:latin typeface="Comic Sans MS" charset="0"/>
              </a:rPr>
              <a:t> OK </a:t>
            </a:r>
          </a:p>
          <a:p>
            <a:pPr defTabSz="914400"/>
            <a:endParaRPr lang="fr-FR" sz="2400" dirty="0" smtClean="0">
              <a:latin typeface="Comic Sans MS" charset="0"/>
            </a:endParaRPr>
          </a:p>
          <a:p>
            <a:pPr defTabSz="914400"/>
            <a:r>
              <a:rPr lang="fr-FR" sz="2400" dirty="0" smtClean="0">
                <a:latin typeface="Comic Sans MS" charset="0"/>
              </a:rPr>
              <a:t>Soit on commence maintenant, ou on a déjà commencé</a:t>
            </a:r>
          </a:p>
          <a:p>
            <a:pPr defTabSz="914400"/>
            <a:r>
              <a:rPr lang="fr-FR" sz="2400" dirty="0" smtClean="0">
                <a:latin typeface="Comic Sans MS" charset="0"/>
              </a:rPr>
              <a:t>Soit on attend le décret : si </a:t>
            </a:r>
            <a:r>
              <a:rPr lang="fr-FR" sz="2400" dirty="0">
                <a:latin typeface="Comic Sans MS" charset="0"/>
              </a:rPr>
              <a:t>on est frileux </a:t>
            </a:r>
            <a:endParaRPr lang="fr-FR" sz="2400" dirty="0" smtClean="0">
              <a:latin typeface="Comic Sans MS" charset="0"/>
            </a:endParaRPr>
          </a:p>
          <a:p>
            <a:pPr defTabSz="914400"/>
            <a:endParaRPr lang="fr-FR" sz="2400" dirty="0" smtClean="0">
              <a:latin typeface="Comic Sans MS" charset="0"/>
            </a:endParaRPr>
          </a:p>
          <a:p>
            <a:pPr defTabSz="914400"/>
            <a:r>
              <a:rPr lang="fr-FR" sz="2300" dirty="0" smtClean="0">
                <a:solidFill>
                  <a:srgbClr val="E53ACB"/>
                </a:solidFill>
                <a:latin typeface="Comic Sans MS" charset="0"/>
              </a:rPr>
              <a:t>Vous faites ce que vous voulez…</a:t>
            </a:r>
            <a:r>
              <a:rPr lang="fr-FR" sz="2300" dirty="0" smtClean="0">
                <a:solidFill>
                  <a:srgbClr val="E53ACB"/>
                </a:solidFill>
                <a:latin typeface="Comic Sans MS" charset="0"/>
                <a:sym typeface="Wingdings"/>
              </a:rPr>
              <a:t></a:t>
            </a:r>
            <a:endParaRPr lang="fr-FR" sz="2300" dirty="0">
              <a:solidFill>
                <a:srgbClr val="E53ACB"/>
              </a:solidFill>
              <a:latin typeface="Comic Sans MS" charset="0"/>
            </a:endParaRPr>
          </a:p>
        </p:txBody>
      </p:sp>
    </p:spTree>
    <p:extLst>
      <p:ext uri="{BB962C8B-B14F-4D97-AF65-F5344CB8AC3E}">
        <p14:creationId xmlns:p14="http://schemas.microsoft.com/office/powerpoint/2010/main" val="181081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fontScale="90000"/>
          </a:bodyPr>
          <a:lstStyle/>
          <a:p>
            <a:pPr eaLnBrk="1" hangingPunct="1"/>
            <a:r>
              <a:rPr lang="fr-FR" dirty="0" smtClean="0">
                <a:solidFill>
                  <a:srgbClr val="F79646"/>
                </a:solidFill>
                <a:latin typeface="Comic Sans MS"/>
                <a:cs typeface="Comic Sans MS"/>
              </a:rPr>
              <a:t>Pour en finir avec les idées reçues</a:t>
            </a:r>
            <a:endParaRPr lang="fr-FR" dirty="0">
              <a:solidFill>
                <a:srgbClr val="F79646"/>
              </a:solidFill>
              <a:latin typeface="Comic Sans MS"/>
              <a:cs typeface="Comic Sans MS"/>
            </a:endParaRPr>
          </a:p>
        </p:txBody>
      </p:sp>
      <p:sp>
        <p:nvSpPr>
          <p:cNvPr id="4" name="Rectangle 3"/>
          <p:cNvSpPr>
            <a:spLocks noChangeArrowheads="1"/>
          </p:cNvSpPr>
          <p:nvPr/>
        </p:nvSpPr>
        <p:spPr bwMode="auto">
          <a:xfrm rot="10800000" flipV="1">
            <a:off x="179462" y="2356667"/>
            <a:ext cx="8964537" cy="34163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Mots-clés quelle que soit la question, il faut avoir anticipé: </a:t>
            </a:r>
          </a:p>
          <a:p>
            <a:pPr defTabSz="914400">
              <a:buFont typeface="Wingdings" charset="0"/>
              <a:buNone/>
            </a:pPr>
            <a:r>
              <a:rPr lang="fr-FR" sz="2400" dirty="0" smtClean="0">
                <a:latin typeface="Comic Sans MS" charset="0"/>
              </a:rPr>
              <a:t>Accompagnant, VPA, SSPI, éloignement, la durée de séjour </a:t>
            </a:r>
          </a:p>
          <a:p>
            <a:pPr defTabSz="914400">
              <a:buFont typeface="Wingdings" charset="0"/>
              <a:buNone/>
            </a:pPr>
            <a:r>
              <a:rPr lang="fr-FR" sz="2400" dirty="0" smtClean="0">
                <a:latin typeface="Comic Sans MS" charset="0"/>
              </a:rPr>
              <a:t>ANTICIPATION ET ORGANISATION </a:t>
            </a:r>
          </a:p>
          <a:p>
            <a:pPr defTabSz="914400"/>
            <a:endParaRPr lang="fr-FR" sz="2400" dirty="0" smtClean="0">
              <a:latin typeface="Comic Sans MS" charset="0"/>
            </a:endParaRPr>
          </a:p>
          <a:p>
            <a:pPr defTabSz="914400"/>
            <a:endParaRPr lang="fr-FR" sz="2400" dirty="0">
              <a:latin typeface="Comic Sans MS" charset="0"/>
            </a:endParaRPr>
          </a:p>
          <a:p>
            <a:pPr defTabSz="914400"/>
            <a:endParaRPr lang="fr-FR" sz="2400" dirty="0" smtClean="0">
              <a:latin typeface="Comic Sans MS" charset="0"/>
            </a:endParaRPr>
          </a:p>
          <a:p>
            <a:pPr defTabSz="914400"/>
            <a:r>
              <a:rPr lang="fr-FR" sz="2400" dirty="0" smtClean="0">
                <a:latin typeface="Comic Sans MS" charset="0"/>
              </a:rPr>
              <a:t>Faire </a:t>
            </a:r>
            <a:r>
              <a:rPr lang="fr-FR" sz="2400" dirty="0">
                <a:latin typeface="Comic Sans MS" charset="0"/>
              </a:rPr>
              <a:t>de la pédagogie: Vrai contenu des recommandations </a:t>
            </a:r>
          </a:p>
          <a:p>
            <a:pPr defTabSz="914400">
              <a:buFont typeface="Wingdings" charset="0"/>
              <a:buNone/>
            </a:pPr>
            <a:endParaRPr lang="fr-FR" sz="2400" dirty="0" smtClean="0">
              <a:latin typeface="Comic Sans MS" charset="0"/>
            </a:endParaRPr>
          </a:p>
          <a:p>
            <a:pPr defTabSz="914400">
              <a:buFont typeface="Wingdings" charset="0"/>
              <a:buNone/>
            </a:pPr>
            <a:endParaRPr lang="fr-FR" sz="2400" dirty="0" smtClean="0">
              <a:latin typeface="Comic Sans MS" charset="0"/>
            </a:endParaRPr>
          </a:p>
        </p:txBody>
      </p:sp>
    </p:spTree>
    <p:extLst>
      <p:ext uri="{BB962C8B-B14F-4D97-AF65-F5344CB8AC3E}">
        <p14:creationId xmlns:p14="http://schemas.microsoft.com/office/powerpoint/2010/main" val="87116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Les  plus importantes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473074" y="2108945"/>
            <a:ext cx="8670925" cy="2543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endParaRPr lang="fr-FR" sz="2800" dirty="0" smtClean="0">
              <a:latin typeface="Comic Sans MS" charset="0"/>
            </a:endParaRPr>
          </a:p>
        </p:txBody>
      </p:sp>
      <p:sp>
        <p:nvSpPr>
          <p:cNvPr id="4" name="Rectangle 3"/>
          <p:cNvSpPr>
            <a:spLocks noChangeArrowheads="1"/>
          </p:cNvSpPr>
          <p:nvPr/>
        </p:nvSpPr>
        <p:spPr bwMode="auto">
          <a:xfrm rot="10800000" flipV="1">
            <a:off x="179463" y="1779809"/>
            <a:ext cx="8964537" cy="3970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800" dirty="0" smtClean="0">
                <a:latin typeface="Comic Sans MS" charset="0"/>
              </a:rPr>
              <a:t>Décret </a:t>
            </a:r>
            <a:r>
              <a:rPr lang="fr-FR" sz="2800" dirty="0">
                <a:latin typeface="Comic Sans MS" charset="0"/>
              </a:rPr>
              <a:t>94 </a:t>
            </a:r>
            <a:r>
              <a:rPr lang="fr-FR" sz="2800" dirty="0" smtClean="0">
                <a:latin typeface="Comic Sans MS" charset="0"/>
              </a:rPr>
              <a:t>fondateur</a:t>
            </a:r>
          </a:p>
          <a:p>
            <a:pPr defTabSz="914400">
              <a:buFont typeface="Wingdings" charset="0"/>
              <a:buNone/>
            </a:pPr>
            <a:r>
              <a:rPr lang="fr-FR" sz="2800" dirty="0" err="1">
                <a:latin typeface="Comic Sans MS" charset="0"/>
              </a:rPr>
              <a:t>R</a:t>
            </a:r>
            <a:r>
              <a:rPr lang="fr-FR" sz="2800" dirty="0" err="1" smtClean="0">
                <a:latin typeface="Comic Sans MS" charset="0"/>
              </a:rPr>
              <a:t>eco</a:t>
            </a:r>
            <a:r>
              <a:rPr lang="fr-FR" sz="2800" dirty="0" smtClean="0">
                <a:latin typeface="Comic Sans MS" charset="0"/>
              </a:rPr>
              <a:t> </a:t>
            </a:r>
            <a:r>
              <a:rPr lang="fr-FR" sz="2800" dirty="0" err="1">
                <a:latin typeface="Comic Sans MS" charset="0"/>
              </a:rPr>
              <a:t>ambu</a:t>
            </a:r>
            <a:r>
              <a:rPr lang="fr-FR" sz="2800" dirty="0">
                <a:latin typeface="Comic Sans MS" charset="0"/>
              </a:rPr>
              <a:t> </a:t>
            </a:r>
            <a:r>
              <a:rPr lang="fr-FR" sz="2800" dirty="0" smtClean="0">
                <a:latin typeface="Comic Sans MS" charset="0"/>
              </a:rPr>
              <a:t>SFAR 2009 </a:t>
            </a:r>
          </a:p>
          <a:p>
            <a:pPr defTabSz="914400">
              <a:buFont typeface="Wingdings" charset="0"/>
              <a:buNone/>
            </a:pPr>
            <a:r>
              <a:rPr lang="fr-FR" sz="2800" dirty="0" err="1" smtClean="0">
                <a:latin typeface="Comic Sans MS" charset="0"/>
              </a:rPr>
              <a:t>Reco</a:t>
            </a:r>
            <a:r>
              <a:rPr lang="fr-FR" sz="2800" dirty="0" smtClean="0">
                <a:latin typeface="Comic Sans MS" charset="0"/>
              </a:rPr>
              <a:t> ANAP</a:t>
            </a:r>
            <a:r>
              <a:rPr lang="fr-FR" sz="2800" dirty="0">
                <a:latin typeface="Comic Sans MS" charset="0"/>
              </a:rPr>
              <a:t>-</a:t>
            </a:r>
            <a:r>
              <a:rPr lang="fr-FR" sz="2800" dirty="0" smtClean="0">
                <a:latin typeface="Comic Sans MS" charset="0"/>
              </a:rPr>
              <a:t>HAS 2014</a:t>
            </a:r>
          </a:p>
          <a:p>
            <a:pPr defTabSz="914400">
              <a:buFont typeface="Wingdings" charset="0"/>
              <a:buNone/>
            </a:pPr>
            <a:endParaRPr lang="fr-FR" sz="2800" dirty="0" smtClean="0">
              <a:latin typeface="Comic Sans MS" charset="0"/>
            </a:endParaRPr>
          </a:p>
          <a:p>
            <a:pPr defTabSz="914400">
              <a:buFont typeface="Wingdings" charset="0"/>
              <a:buNone/>
            </a:pPr>
            <a:endParaRPr lang="fr-FR" sz="2800" dirty="0">
              <a:latin typeface="Comic Sans MS" charset="0"/>
            </a:endParaRPr>
          </a:p>
          <a:p>
            <a:pPr defTabSz="914400">
              <a:buFont typeface="Wingdings" charset="0"/>
              <a:buNone/>
            </a:pPr>
            <a:r>
              <a:rPr lang="fr-FR" sz="2800" dirty="0" smtClean="0">
                <a:latin typeface="Comic Sans MS" charset="0"/>
              </a:rPr>
              <a:t>En gros, les plus recommandées! Sur lesquelles NOUS appuyer?, et sur lesquelles s’appuieront les experts en cas de contentieux….</a:t>
            </a:r>
          </a:p>
          <a:p>
            <a:pPr defTabSz="914400">
              <a:buFont typeface="Wingdings" charset="0"/>
              <a:buNone/>
            </a:pPr>
            <a:r>
              <a:rPr lang="fr-FR" sz="2800" dirty="0" smtClean="0">
                <a:latin typeface="Comic Sans MS" charset="0"/>
              </a:rPr>
              <a:t> </a:t>
            </a:r>
          </a:p>
        </p:txBody>
      </p:sp>
    </p:spTree>
    <p:extLst>
      <p:ext uri="{BB962C8B-B14F-4D97-AF65-F5344CB8AC3E}">
        <p14:creationId xmlns:p14="http://schemas.microsoft.com/office/powerpoint/2010/main" val="1846070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C’est quoi l’ANAP???</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1845844"/>
            <a:ext cx="8964537" cy="34163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Agence nationale d’appui à la performance des établissements de santé… </a:t>
            </a:r>
            <a:endParaRPr lang="fr-FR" sz="2400" dirty="0">
              <a:latin typeface="Comic Sans MS" charset="0"/>
            </a:endParaRPr>
          </a:p>
          <a:p>
            <a:pPr defTabSz="914400">
              <a:buFont typeface="Wingdings" charset="0"/>
              <a:buNone/>
            </a:pPr>
            <a:r>
              <a:rPr lang="fr-FR" sz="2400" dirty="0" smtClean="0">
                <a:latin typeface="Comic Sans MS" charset="0"/>
              </a:rPr>
              <a:t>Créée en 2009, par la fusion de plusieurs agences, dont la MAEH</a:t>
            </a:r>
          </a:p>
          <a:p>
            <a:pPr defTabSz="914400">
              <a:buFont typeface="Wingdings" charset="0"/>
              <a:buNone/>
            </a:pPr>
            <a:r>
              <a:rPr lang="fr-FR" sz="2400" dirty="0" smtClean="0">
                <a:latin typeface="Comic Sans MS" charset="0"/>
              </a:rPr>
              <a:t>La loi HPST </a:t>
            </a:r>
            <a:r>
              <a:rPr lang="fr-FR" sz="2400" dirty="0" smtClean="0">
                <a:latin typeface="Comic Sans MS"/>
                <a:cs typeface="Comic Sans MS"/>
              </a:rPr>
              <a:t>lui confie </a:t>
            </a:r>
            <a:r>
              <a:rPr lang="fr-FR" sz="2400" dirty="0">
                <a:latin typeface="Comic Sans MS"/>
                <a:cs typeface="Comic Sans MS"/>
              </a:rPr>
              <a:t>la mission d'appuyer les établissements de santé et médico-sociaux et les ARS (Agences Régionales de Santé) afin d'améliorer leur </a:t>
            </a:r>
            <a:r>
              <a:rPr lang="fr-FR" sz="2400" dirty="0">
                <a:solidFill>
                  <a:srgbClr val="FF6600"/>
                </a:solidFill>
                <a:latin typeface="Comic Sans MS"/>
                <a:cs typeface="Comic Sans MS"/>
              </a:rPr>
              <a:t>performance</a:t>
            </a:r>
            <a:r>
              <a:rPr lang="fr-FR" sz="2400" dirty="0" smtClean="0">
                <a:solidFill>
                  <a:srgbClr val="F16000"/>
                </a:solidFill>
              </a:rPr>
              <a:t>.</a:t>
            </a:r>
            <a:endParaRPr lang="fr-FR" sz="2400" dirty="0">
              <a:solidFill>
                <a:srgbClr val="F16000"/>
              </a:solidFill>
              <a:latin typeface="Comic Sans MS"/>
              <a:cs typeface="Comic Sans MS"/>
            </a:endParaRPr>
          </a:p>
          <a:p>
            <a:pPr defTabSz="914400">
              <a:buFont typeface="Wingdings" charset="0"/>
              <a:buNone/>
            </a:pPr>
            <a:r>
              <a:rPr lang="fr-FR" sz="2400" dirty="0" smtClean="0">
                <a:solidFill>
                  <a:srgbClr val="FF6600"/>
                </a:solidFill>
                <a:latin typeface="Comic Sans MS"/>
                <a:cs typeface="Comic Sans MS"/>
              </a:rPr>
              <a:t> </a:t>
            </a:r>
          </a:p>
          <a:p>
            <a:pPr defTabSz="914400">
              <a:buFont typeface="Wingdings" charset="0"/>
              <a:buNone/>
            </a:pPr>
            <a:r>
              <a:rPr lang="fr-FR" sz="2400" dirty="0" smtClean="0">
                <a:solidFill>
                  <a:srgbClr val="FF6600"/>
                </a:solidFill>
                <a:latin typeface="Comic Sans MS"/>
                <a:cs typeface="Comic Sans MS"/>
              </a:rPr>
              <a:t>Nouveau mot , avant on parlait sécurité </a:t>
            </a:r>
          </a:p>
        </p:txBody>
      </p:sp>
    </p:spTree>
    <p:extLst>
      <p:ext uri="{BB962C8B-B14F-4D97-AF65-F5344CB8AC3E}">
        <p14:creationId xmlns:p14="http://schemas.microsoft.com/office/powerpoint/2010/main" val="2524188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Recommandations de l’ANAP</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399842"/>
            <a:ext cx="89645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Les recommandations de l’ANAP</a:t>
            </a:r>
            <a:r>
              <a:rPr lang="fr-FR" sz="2400" dirty="0">
                <a:latin typeface="Comic Sans MS" charset="0"/>
              </a:rPr>
              <a:t> </a:t>
            </a:r>
            <a:r>
              <a:rPr lang="fr-FR" sz="2400" dirty="0" smtClean="0">
                <a:latin typeface="Comic Sans MS" charset="0"/>
              </a:rPr>
              <a:t>sont estampillées par la HAS </a:t>
            </a:r>
            <a:r>
              <a:rPr lang="fr-FR" sz="2400" dirty="0" err="1" smtClean="0">
                <a:latin typeface="Comic Sans MS" charset="0"/>
              </a:rPr>
              <a:t>ouh</a:t>
            </a:r>
            <a:r>
              <a:rPr lang="fr-FR" sz="2400" dirty="0" smtClean="0">
                <a:latin typeface="Comic Sans MS" charset="0"/>
              </a:rPr>
              <a:t> là là!</a:t>
            </a:r>
          </a:p>
          <a:p>
            <a:pPr defTabSz="914400">
              <a:buFont typeface="Wingdings" charset="0"/>
              <a:buNone/>
            </a:pPr>
            <a:r>
              <a:rPr lang="fr-FR" sz="2400" dirty="0" smtClean="0">
                <a:latin typeface="Comic Sans MS" charset="0"/>
              </a:rPr>
              <a:t>Dites « recommandations ANAP-HAS » </a:t>
            </a:r>
          </a:p>
          <a:p>
            <a:pPr defTabSz="914400">
              <a:buFont typeface="Wingdings" charset="0"/>
              <a:buNone/>
            </a:pPr>
            <a:r>
              <a:rPr lang="fr-FR" sz="2400" dirty="0" smtClean="0">
                <a:latin typeface="Comic Sans MS" charset="0"/>
              </a:rPr>
              <a:t>DATE 2014 </a:t>
            </a:r>
            <a:endParaRPr lang="fr-FR" sz="2400" dirty="0">
              <a:latin typeface="Comic Sans MS" charset="0"/>
            </a:endParaRPr>
          </a:p>
          <a:p>
            <a:pPr defTabSz="914400">
              <a:buFont typeface="Wingdings" charset="0"/>
              <a:buNone/>
            </a:pPr>
            <a:r>
              <a:rPr lang="fr-FR" sz="2400" dirty="0" smtClean="0">
                <a:latin typeface="Comic Sans MS" charset="0"/>
              </a:rPr>
              <a:t>Axe prioritaire pour les 2 institutions, premières recommandations communes</a:t>
            </a:r>
          </a:p>
        </p:txBody>
      </p:sp>
    </p:spTree>
    <p:extLst>
      <p:ext uri="{BB962C8B-B14F-4D97-AF65-F5344CB8AC3E}">
        <p14:creationId xmlns:p14="http://schemas.microsoft.com/office/powerpoint/2010/main" val="1724630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Recommandations de l’ANAP</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1476512"/>
            <a:ext cx="8964537" cy="4154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r>
              <a:rPr lang="fr-FR" sz="2400" dirty="0" smtClean="0">
                <a:latin typeface="Comic Sans MS" charset="0"/>
              </a:rPr>
              <a:t>Techniques utilisées: </a:t>
            </a:r>
            <a:r>
              <a:rPr lang="fr-FR" sz="2400" dirty="0" smtClean="0">
                <a:solidFill>
                  <a:srgbClr val="FF42E3"/>
                </a:solidFill>
                <a:latin typeface="Comic Sans MS" charset="0"/>
              </a:rPr>
              <a:t>le</a:t>
            </a:r>
            <a:r>
              <a:rPr lang="fr-FR" sz="2400" dirty="0" smtClean="0">
                <a:latin typeface="Comic Sans MS" charset="0"/>
              </a:rPr>
              <a:t> </a:t>
            </a:r>
            <a:r>
              <a:rPr lang="fr-FR" sz="2400" dirty="0" smtClean="0">
                <a:solidFill>
                  <a:srgbClr val="E53ACB"/>
                </a:solidFill>
                <a:latin typeface="Comic Sans MS" charset="0"/>
              </a:rPr>
              <a:t>benchmark</a:t>
            </a:r>
            <a:r>
              <a:rPr lang="fr-FR" sz="2400" dirty="0" smtClean="0">
                <a:latin typeface="Comic Sans MS" charset="0"/>
              </a:rPr>
              <a:t> c’est quoi???</a:t>
            </a:r>
          </a:p>
          <a:p>
            <a:pPr defTabSz="914400"/>
            <a:endParaRPr lang="fr-FR" sz="2400" dirty="0" smtClean="0">
              <a:latin typeface="Comic Sans MS" charset="0"/>
            </a:endParaRPr>
          </a:p>
          <a:p>
            <a:pPr defTabSz="914400"/>
            <a:r>
              <a:rPr lang="fr-FR" sz="2400" dirty="0" smtClean="0">
                <a:latin typeface="Comic Sans MS" charset="0"/>
              </a:rPr>
              <a:t> </a:t>
            </a:r>
            <a:r>
              <a:rPr lang="fr-FR" sz="2400" dirty="0">
                <a:latin typeface="Comic Sans MS" charset="0"/>
              </a:rPr>
              <a:t>15 établissements performants comment çà marche / facteurs de REUSSITE </a:t>
            </a:r>
          </a:p>
          <a:p>
            <a:pPr defTabSz="914400">
              <a:buFont typeface="Wingdings" charset="0"/>
              <a:buNone/>
            </a:pPr>
            <a:r>
              <a:rPr lang="fr-FR" sz="2400" dirty="0" smtClean="0">
                <a:latin typeface="Comic Sans MS" charset="0"/>
              </a:rPr>
              <a:t>   </a:t>
            </a:r>
          </a:p>
          <a:p>
            <a:pPr defTabSz="914400">
              <a:buFont typeface="Wingdings" charset="0"/>
              <a:buNone/>
            </a:pPr>
            <a:endParaRPr lang="fr-FR" sz="2400" dirty="0">
              <a:solidFill>
                <a:srgbClr val="E53ACB"/>
              </a:solidFill>
              <a:latin typeface="Comic Sans MS" charset="0"/>
            </a:endParaRPr>
          </a:p>
          <a:p>
            <a:pPr defTabSz="914400">
              <a:buFont typeface="Wingdings" charset="0"/>
              <a:buNone/>
            </a:pPr>
            <a:r>
              <a:rPr lang="fr-FR" sz="2400" dirty="0" smtClean="0">
                <a:solidFill>
                  <a:srgbClr val="E53ACB"/>
                </a:solidFill>
                <a:latin typeface="Comic Sans MS" charset="0"/>
              </a:rPr>
              <a:t>remontées de terrain</a:t>
            </a:r>
            <a:r>
              <a:rPr lang="fr-FR" sz="2400" dirty="0" smtClean="0">
                <a:latin typeface="Comic Sans MS" charset="0"/>
              </a:rPr>
              <a:t>: çà ne vient pas de nulle part(comme vous et moi) Pas de pseudo experts </a:t>
            </a:r>
          </a:p>
          <a:p>
            <a:pPr defTabSz="914400">
              <a:buFont typeface="Wingdings" charset="0"/>
              <a:buNone/>
            </a:pPr>
            <a:endParaRPr lang="fr-FR" sz="2400" dirty="0" smtClean="0">
              <a:latin typeface="Comic Sans MS" charset="0"/>
            </a:endParaRPr>
          </a:p>
          <a:p>
            <a:pPr defTabSz="914400">
              <a:buFont typeface="Wingdings" charset="0"/>
              <a:buNone/>
            </a:pPr>
            <a:endParaRPr lang="fr-FR" sz="2400" dirty="0" smtClean="0">
              <a:latin typeface="Comic Sans MS" charset="0"/>
            </a:endParaRPr>
          </a:p>
          <a:p>
            <a:pPr defTabSz="914400">
              <a:buFont typeface="Wingdings" charset="0"/>
              <a:buNone/>
            </a:pPr>
            <a:r>
              <a:rPr lang="fr-FR" sz="2400" dirty="0" smtClean="0">
                <a:solidFill>
                  <a:srgbClr val="EE42A2"/>
                </a:solidFill>
                <a:latin typeface="Comic Sans MS" charset="0"/>
              </a:rPr>
              <a:t>Lean management…</a:t>
            </a:r>
            <a:r>
              <a:rPr lang="fr-FR" sz="2400" dirty="0" smtClean="0">
                <a:latin typeface="Comic Sans MS" charset="0"/>
              </a:rPr>
              <a:t>les petits pas /outils pour progresser </a:t>
            </a:r>
          </a:p>
        </p:txBody>
      </p:sp>
    </p:spTree>
    <p:extLst>
      <p:ext uri="{BB962C8B-B14F-4D97-AF65-F5344CB8AC3E}">
        <p14:creationId xmlns:p14="http://schemas.microsoft.com/office/powerpoint/2010/main" val="251491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Recommandations de la SFAR</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643853"/>
            <a:ext cx="89645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La SFAR, tout le monde connaît </a:t>
            </a:r>
          </a:p>
          <a:p>
            <a:pPr defTabSz="914400">
              <a:buFont typeface="Wingdings" charset="0"/>
              <a:buNone/>
            </a:pPr>
            <a:r>
              <a:rPr lang="fr-FR" sz="2400" dirty="0" smtClean="0">
                <a:latin typeface="Comic Sans MS" charset="0"/>
              </a:rPr>
              <a:t>Datent de 2009 </a:t>
            </a:r>
          </a:p>
          <a:p>
            <a:pPr defTabSz="914400">
              <a:buFont typeface="Wingdings" charset="0"/>
              <a:buNone/>
            </a:pPr>
            <a:r>
              <a:rPr lang="fr-FR" sz="2400" dirty="0" smtClean="0">
                <a:latin typeface="Comic Sans MS" charset="0"/>
              </a:rPr>
              <a:t>Experts +/- reconnus</a:t>
            </a:r>
          </a:p>
          <a:p>
            <a:pPr defTabSz="914400">
              <a:buFont typeface="Wingdings" charset="0"/>
              <a:buNone/>
            </a:pPr>
            <a:endParaRPr lang="fr-FR" sz="2400" dirty="0">
              <a:latin typeface="Comic Sans MS" charset="0"/>
            </a:endParaRPr>
          </a:p>
          <a:p>
            <a:pPr defTabSz="914400">
              <a:buFont typeface="Wingdings" charset="0"/>
              <a:buNone/>
            </a:pPr>
            <a:endParaRPr lang="fr-FR" sz="2400" dirty="0" smtClean="0">
              <a:latin typeface="Comic Sans MS" charset="0"/>
            </a:endParaRPr>
          </a:p>
          <a:p>
            <a:pPr defTabSz="914400">
              <a:buFont typeface="Wingdings" charset="0"/>
              <a:buNone/>
            </a:pPr>
            <a:r>
              <a:rPr lang="fr-FR" sz="2400" dirty="0" smtClean="0">
                <a:latin typeface="Comic Sans MS" charset="0"/>
              </a:rPr>
              <a:t> </a:t>
            </a:r>
          </a:p>
        </p:txBody>
      </p:sp>
    </p:spTree>
    <p:extLst>
      <p:ext uri="{BB962C8B-B14F-4D97-AF65-F5344CB8AC3E}">
        <p14:creationId xmlns:p14="http://schemas.microsoft.com/office/powerpoint/2010/main" val="512021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re 2"/>
          <p:cNvSpPr>
            <a:spLocks noGrp="1"/>
          </p:cNvSpPr>
          <p:nvPr>
            <p:ph type="title" idx="4294967295"/>
          </p:nvPr>
        </p:nvSpPr>
        <p:spPr>
          <a:xfrm>
            <a:off x="473075" y="274638"/>
            <a:ext cx="8229600" cy="1143000"/>
          </a:xfrm>
          <a:ln>
            <a:solidFill>
              <a:srgbClr val="F79646"/>
            </a:solidFill>
          </a:ln>
        </p:spPr>
        <p:txBody>
          <a:bodyPr>
            <a:normAutofit/>
          </a:bodyPr>
          <a:lstStyle/>
          <a:p>
            <a:pPr eaLnBrk="1" hangingPunct="1"/>
            <a:r>
              <a:rPr lang="fr-FR" dirty="0" smtClean="0">
                <a:solidFill>
                  <a:srgbClr val="F79646"/>
                </a:solidFill>
                <a:latin typeface="Comic Sans MS"/>
                <a:cs typeface="Comic Sans MS"/>
              </a:rPr>
              <a:t>Les Recommandations </a:t>
            </a:r>
            <a:endParaRPr lang="fr-FR" dirty="0">
              <a:solidFill>
                <a:srgbClr val="F79646"/>
              </a:solidFill>
              <a:latin typeface="Comic Sans MS"/>
              <a:cs typeface="Comic Sans MS"/>
            </a:endParaRPr>
          </a:p>
        </p:txBody>
      </p:sp>
      <p:sp>
        <p:nvSpPr>
          <p:cNvPr id="4101" name="Rectangle 3"/>
          <p:cNvSpPr>
            <a:spLocks noChangeArrowheads="1"/>
          </p:cNvSpPr>
          <p:nvPr/>
        </p:nvSpPr>
        <p:spPr bwMode="auto">
          <a:xfrm rot="10800000" flipV="1">
            <a:off x="179462" y="2228985"/>
            <a:ext cx="8964537" cy="2677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defTabSz="914400">
              <a:buFont typeface="Wingdings" charset="0"/>
              <a:buNone/>
            </a:pPr>
            <a:r>
              <a:rPr lang="fr-FR" sz="2400" dirty="0" smtClean="0">
                <a:latin typeface="Comic Sans MS" charset="0"/>
              </a:rPr>
              <a:t>Se </a:t>
            </a:r>
            <a:r>
              <a:rPr lang="fr-FR" sz="2400" dirty="0">
                <a:latin typeface="Comic Sans MS" charset="0"/>
              </a:rPr>
              <a:t>font de la </a:t>
            </a:r>
            <a:r>
              <a:rPr lang="fr-FR" sz="2400" dirty="0" smtClean="0">
                <a:latin typeface="Comic Sans MS" charset="0"/>
              </a:rPr>
              <a:t>concurrence, se </a:t>
            </a:r>
            <a:r>
              <a:rPr lang="fr-FR" sz="2400" dirty="0">
                <a:latin typeface="Comic Sans MS" charset="0"/>
              </a:rPr>
              <a:t>contredisent même, </a:t>
            </a:r>
            <a:r>
              <a:rPr lang="fr-FR" sz="2400" dirty="0" smtClean="0">
                <a:latin typeface="Comic Sans MS" charset="0"/>
              </a:rPr>
              <a:t>parfois! </a:t>
            </a:r>
          </a:p>
          <a:p>
            <a:pPr defTabSz="914400">
              <a:buFont typeface="Wingdings" charset="0"/>
              <a:buNone/>
            </a:pPr>
            <a:r>
              <a:rPr lang="fr-FR" sz="2400" dirty="0" smtClean="0">
                <a:latin typeface="Comic Sans MS" charset="0"/>
              </a:rPr>
              <a:t>Plusieurs raisons:</a:t>
            </a:r>
          </a:p>
          <a:p>
            <a:pPr defTabSz="914400">
              <a:buFont typeface="Wingdings" charset="0"/>
              <a:buNone/>
            </a:pPr>
            <a:r>
              <a:rPr lang="fr-FR" sz="2400" dirty="0" smtClean="0">
                <a:latin typeface="Comic Sans MS" charset="0"/>
              </a:rPr>
              <a:t>Petite compétition, changement des leaders, choix politiques de faire bouger les choses </a:t>
            </a:r>
          </a:p>
          <a:p>
            <a:pPr defTabSz="914400">
              <a:buFont typeface="Wingdings" charset="0"/>
              <a:buNone/>
            </a:pPr>
            <a:r>
              <a:rPr lang="fr-FR" sz="2400" dirty="0" smtClean="0">
                <a:latin typeface="Comic Sans MS" charset="0"/>
              </a:rPr>
              <a:t>Les mentalités évoluent, la médecine bouge et avance</a:t>
            </a:r>
          </a:p>
          <a:p>
            <a:pPr defTabSz="914400">
              <a:buFont typeface="Wingdings" charset="0"/>
              <a:buNone/>
            </a:pPr>
            <a:r>
              <a:rPr lang="fr-FR" sz="2400" dirty="0" smtClean="0">
                <a:latin typeface="Comic Sans MS" charset="0"/>
              </a:rPr>
              <a:t>La vérité de 2009 n’est pas la vérité de 2016, et sans doute pas non plus celle de 2020</a:t>
            </a:r>
          </a:p>
        </p:txBody>
      </p:sp>
    </p:spTree>
    <p:extLst>
      <p:ext uri="{BB962C8B-B14F-4D97-AF65-F5344CB8AC3E}">
        <p14:creationId xmlns:p14="http://schemas.microsoft.com/office/powerpoint/2010/main" val="1971603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1_Thème Office">
  <a:themeElements>
    <a:clrScheme name="Personnalisé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21231</TotalTime>
  <Words>1342</Words>
  <Application>Microsoft Macintosh PowerPoint</Application>
  <PresentationFormat>Présentation à l'écran (4:3)</PresentationFormat>
  <Paragraphs>242</Paragraphs>
  <Slides>32</Slides>
  <Notes>32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Cambria</vt:lpstr>
      <vt:lpstr>Comic Sans MS</vt:lpstr>
      <vt:lpstr>ＭＳ Ｐゴシック</vt:lpstr>
      <vt:lpstr>Wingdings</vt:lpstr>
      <vt:lpstr>1_Thème Office</vt:lpstr>
      <vt:lpstr>Présentation PowerPoint</vt:lpstr>
      <vt:lpstr>Présentation PowerPoint</vt:lpstr>
      <vt:lpstr>Les recommandations sur l’ambulatoire aujourd’hui</vt:lpstr>
      <vt:lpstr>Les  plus importantes </vt:lpstr>
      <vt:lpstr>C’est quoi l’ANAP???</vt:lpstr>
      <vt:lpstr>Recommandations de l’ANAP</vt:lpstr>
      <vt:lpstr>Recommandations de l’ANAP</vt:lpstr>
      <vt:lpstr>Recommandations de la SFAR</vt:lpstr>
      <vt:lpstr>Les Recommandations </vt:lpstr>
      <vt:lpstr>Les points qui posent un problème  </vt:lpstr>
      <vt:lpstr>Présentation PowerPoint</vt:lpstr>
      <vt:lpstr>Présentation PowerPoint</vt:lpstr>
      <vt:lpstr>Présentation PowerPoint</vt:lpstr>
      <vt:lpstr>Présentation PowerPoint</vt:lpstr>
      <vt:lpstr>La visite préanesthésique </vt:lpstr>
      <vt:lpstr>L’ASA 3, très âgé  </vt:lpstr>
      <vt:lpstr>Le patient qui ne comprend pas</vt:lpstr>
      <vt:lpstr>L’éloignement </vt:lpstr>
      <vt:lpstr>Présentation PowerPoint</vt:lpstr>
      <vt:lpstr>Présentation PowerPoint</vt:lpstr>
      <vt:lpstr>Présentation PowerPoint</vt:lpstr>
      <vt:lpstr>Présentation PowerPoint</vt:lpstr>
      <vt:lpstr>Faut-il faire signer les consignes?</vt:lpstr>
      <vt:lpstr>Qui signe la sortie de la structure?</vt:lpstr>
      <vt:lpstr>La SSPI…</vt:lpstr>
      <vt:lpstr>Le passage en SSPI</vt:lpstr>
      <vt:lpstr>Le passage en SSPI</vt:lpstr>
      <vt:lpstr>Le passage en SSPI</vt:lpstr>
      <vt:lpstr>Le passage en SSPI</vt:lpstr>
      <vt:lpstr>Le bypass de la SSPI fait débat </vt:lpstr>
      <vt:lpstr>La SSPI…</vt:lpstr>
      <vt:lpstr>Pour en finir avec les idées reçues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marie-laure cittanova</dc:creator>
  <cp:lastModifiedBy>Utilisateur de Microsoft Office</cp:lastModifiedBy>
  <cp:revision>240</cp:revision>
  <cp:lastPrinted>2016-09-21T18:28:41Z</cp:lastPrinted>
  <dcterms:created xsi:type="dcterms:W3CDTF">2015-02-28T14:33:52Z</dcterms:created>
  <dcterms:modified xsi:type="dcterms:W3CDTF">2016-09-27T14:42:18Z</dcterms:modified>
</cp:coreProperties>
</file>