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66" r:id="rId4"/>
    <p:sldId id="267" r:id="rId5"/>
    <p:sldId id="310" r:id="rId6"/>
    <p:sldId id="268" r:id="rId7"/>
    <p:sldId id="258" r:id="rId8"/>
    <p:sldId id="259" r:id="rId9"/>
    <p:sldId id="260" r:id="rId10"/>
    <p:sldId id="311" r:id="rId11"/>
    <p:sldId id="261" r:id="rId12"/>
    <p:sldId id="295" r:id="rId13"/>
    <p:sldId id="297" r:id="rId14"/>
    <p:sldId id="323" r:id="rId15"/>
    <p:sldId id="299" r:id="rId16"/>
    <p:sldId id="262" r:id="rId17"/>
    <p:sldId id="300" r:id="rId18"/>
    <p:sldId id="301" r:id="rId19"/>
    <p:sldId id="263" r:id="rId20"/>
    <p:sldId id="288" r:id="rId21"/>
    <p:sldId id="312" r:id="rId22"/>
    <p:sldId id="309" r:id="rId23"/>
    <p:sldId id="322" r:id="rId24"/>
    <p:sldId id="264" r:id="rId25"/>
    <p:sldId id="306" r:id="rId26"/>
    <p:sldId id="265" r:id="rId27"/>
    <p:sldId id="308" r:id="rId28"/>
    <p:sldId id="289" r:id="rId29"/>
    <p:sldId id="314" r:id="rId30"/>
    <p:sldId id="286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325" r:id="rId47"/>
    <p:sldId id="326" r:id="rId48"/>
    <p:sldId id="316" r:id="rId49"/>
    <p:sldId id="319" r:id="rId50"/>
    <p:sldId id="320" r:id="rId51"/>
    <p:sldId id="321" r:id="rId52"/>
    <p:sldId id="284" r:id="rId53"/>
    <p:sldId id="285" r:id="rId54"/>
    <p:sldId id="287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194647BB-BEB6-4065-8CF4-A4424C00A4B2}">
          <p14:sldIdLst>
            <p14:sldId id="256"/>
            <p14:sldId id="257"/>
            <p14:sldId id="266"/>
            <p14:sldId id="267"/>
            <p14:sldId id="310"/>
            <p14:sldId id="268"/>
            <p14:sldId id="258"/>
            <p14:sldId id="259"/>
            <p14:sldId id="260"/>
            <p14:sldId id="311"/>
            <p14:sldId id="261"/>
            <p14:sldId id="295"/>
            <p14:sldId id="297"/>
            <p14:sldId id="323"/>
            <p14:sldId id="299"/>
            <p14:sldId id="262"/>
          </p14:sldIdLst>
        </p14:section>
        <p14:section name="Section sans titre" id="{C1E8B23D-8C86-40D3-93AB-13768547F4F4}">
          <p14:sldIdLst/>
        </p14:section>
        <p14:section name="Section sans titre" id="{F011270E-CD78-4EE6-A385-9C9E46746716}">
          <p14:sldIdLst>
            <p14:sldId id="300"/>
            <p14:sldId id="301"/>
            <p14:sldId id="263"/>
            <p14:sldId id="288"/>
            <p14:sldId id="312"/>
            <p14:sldId id="309"/>
            <p14:sldId id="322"/>
            <p14:sldId id="264"/>
            <p14:sldId id="306"/>
            <p14:sldId id="265"/>
            <p14:sldId id="308"/>
            <p14:sldId id="289"/>
            <p14:sldId id="314"/>
            <p14:sldId id="28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Section sans titre" id="{E2743CB9-3495-4229-85A1-AE0BDB35AFF9}">
          <p14:sldIdLst>
            <p14:sldId id="282"/>
            <p14:sldId id="283"/>
            <p14:sldId id="325"/>
            <p14:sldId id="326"/>
            <p14:sldId id="316"/>
            <p14:sldId id="319"/>
            <p14:sldId id="320"/>
            <p14:sldId id="321"/>
            <p14:sldId id="28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4493639621888E-2"/>
          <c:y val="8.9237524541574756E-2"/>
          <c:w val="0.78862721597284546"/>
          <c:h val="0.83843475920830202"/>
        </c:manualLayout>
      </c:layout>
      <c:lineChart>
        <c:grouping val="standard"/>
        <c:varyColors val="0"/>
        <c:ser>
          <c:idx val="0"/>
          <c:order val="0"/>
          <c:tx>
            <c:strRef>
              <c:f>synthèse!$B$3</c:f>
              <c:strCache>
                <c:ptCount val="1"/>
                <c:pt idx="0">
                  <c:v>Numbers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5"/>
              <c:layout>
                <c:manualLayout>
                  <c:x val="1.6899028305872412E-3"/>
                  <c:y val="2.867383872207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07-441F-8A0E-853087A633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697412639187324E-3"/>
                  <c:y val="-3.6273990010610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07-441F-8A0E-853087A633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E4BCFC"/>
              </a:solidFill>
              <a:ln>
                <a:solidFill>
                  <a:srgbClr val="E4BCFC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synthèse!$C$2:$J$2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2016(Q1)</c:v>
                </c:pt>
              </c:strCache>
            </c:strRef>
          </c:cat>
          <c:val>
            <c:numRef>
              <c:f>synthèse!$C$3:$J$3</c:f>
              <c:numCache>
                <c:formatCode>#,##0</c:formatCode>
                <c:ptCount val="8"/>
                <c:pt idx="0">
                  <c:v>91742</c:v>
                </c:pt>
                <c:pt idx="1">
                  <c:v>92649</c:v>
                </c:pt>
                <c:pt idx="2">
                  <c:v>96460</c:v>
                </c:pt>
                <c:pt idx="3">
                  <c:v>98293</c:v>
                </c:pt>
                <c:pt idx="4">
                  <c:v>99967</c:v>
                </c:pt>
                <c:pt idx="5">
                  <c:v>103425</c:v>
                </c:pt>
                <c:pt idx="6">
                  <c:v>103997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707-441F-8A0E-853087A63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33536"/>
        <c:axId val="375435104"/>
      </c:lineChart>
      <c:lineChart>
        <c:grouping val="standard"/>
        <c:varyColors val="0"/>
        <c:ser>
          <c:idx val="1"/>
          <c:order val="1"/>
          <c:tx>
            <c:strRef>
              <c:f>synthèse!$B$4</c:f>
              <c:strCache>
                <c:ptCount val="1"/>
                <c:pt idx="0">
                  <c:v>AVLOS (d)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5"/>
              <c:layout>
                <c:manualLayout>
                  <c:x val="-1.8588931136459652E-2"/>
                  <c:y val="6.053365952438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07-441F-8A0E-853087A633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139416983523447E-2"/>
                  <c:y val="5.41616953639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07-441F-8A0E-853087A633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209125475285171E-2"/>
                  <c:y val="5.734767744414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07-441F-8A0E-853087A633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CC"/>
              </a:solidFill>
              <a:ln>
                <a:solidFill>
                  <a:srgbClr val="00B0F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synthèse!$C$2:$J$2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2016(Q1)</c:v>
                </c:pt>
              </c:strCache>
            </c:strRef>
          </c:cat>
          <c:val>
            <c:numRef>
              <c:f>synthèse!$C$4:$J$4</c:f>
              <c:numCache>
                <c:formatCode>General</c:formatCode>
                <c:ptCount val="8"/>
                <c:pt idx="0">
                  <c:v>9.39</c:v>
                </c:pt>
                <c:pt idx="1">
                  <c:v>9.1300000000000008</c:v>
                </c:pt>
                <c:pt idx="2">
                  <c:v>8.74</c:v>
                </c:pt>
                <c:pt idx="3">
                  <c:v>8.4499999999999993</c:v>
                </c:pt>
                <c:pt idx="4">
                  <c:v>8.1300000000000008</c:v>
                </c:pt>
                <c:pt idx="5">
                  <c:v>7.53</c:v>
                </c:pt>
                <c:pt idx="6">
                  <c:v>6.81</c:v>
                </c:pt>
                <c:pt idx="7">
                  <c:v>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707-441F-8A0E-853087A63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36280"/>
        <c:axId val="375435888"/>
      </c:lineChart>
      <c:catAx>
        <c:axId val="3754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5435104"/>
        <c:crosses val="autoZero"/>
        <c:auto val="1"/>
        <c:lblAlgn val="ctr"/>
        <c:lblOffset val="100"/>
        <c:noMultiLvlLbl val="0"/>
      </c:catAx>
      <c:valAx>
        <c:axId val="375435104"/>
        <c:scaling>
          <c:orientation val="minMax"/>
          <c:min val="9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5433536"/>
        <c:crosses val="autoZero"/>
        <c:crossBetween val="between"/>
      </c:valAx>
      <c:valAx>
        <c:axId val="375435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75436280"/>
        <c:crosses val="max"/>
        <c:crossBetween val="between"/>
      </c:valAx>
      <c:catAx>
        <c:axId val="375436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435888"/>
        <c:crosses val="autoZero"/>
        <c:auto val="1"/>
        <c:lblAlgn val="ctr"/>
        <c:lblOffset val="100"/>
        <c:noMultiLvlLbl val="0"/>
      </c:cat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64768261864322041"/>
          <c:y val="0.77475632817137219"/>
          <c:w val="0.21675749375189382"/>
          <c:h val="8.3878110961037478E-2"/>
        </c:manualLayout>
      </c:layout>
      <c:overlay val="0"/>
      <c:spPr>
        <a:ln>
          <a:solidFill>
            <a:srgbClr val="002060"/>
          </a:solidFill>
        </a:ln>
      </c:spPr>
    </c:legend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rgbClr val="00206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45742652698208E-2"/>
          <c:y val="0.10872754277808297"/>
          <c:w val="0.80610117221354793"/>
          <c:h val="0.78151761734725023"/>
        </c:manualLayout>
      </c:layout>
      <c:lineChart>
        <c:grouping val="standard"/>
        <c:varyColors val="0"/>
        <c:ser>
          <c:idx val="0"/>
          <c:order val="0"/>
          <c:tx>
            <c:strRef>
              <c:f>Synthèse!$B$3</c:f>
              <c:strCache>
                <c:ptCount val="1"/>
                <c:pt idx="0">
                  <c:v>Numbers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5"/>
              <c:layout>
                <c:manualLayout>
                  <c:x val="-7.8046516927938722E-2"/>
                  <c:y val="-1.550407943193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22-4B31-A6BC-971760A8A7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209377257064635E-2"/>
                  <c:y val="-3.87596899224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22-4B31-A6BC-971760A8A7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E4BCFC"/>
              </a:solidFill>
              <a:ln>
                <a:solidFill>
                  <a:srgbClr val="E4BCFC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Synthèse!$C$2:$J$2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2016(Q1)</c:v>
                </c:pt>
              </c:strCache>
            </c:strRef>
          </c:cat>
          <c:val>
            <c:numRef>
              <c:f>Synthèse!$C$3:$J$3</c:f>
              <c:numCache>
                <c:formatCode>#,##0</c:formatCode>
                <c:ptCount val="8"/>
                <c:pt idx="0">
                  <c:v>71056</c:v>
                </c:pt>
                <c:pt idx="1">
                  <c:v>74522</c:v>
                </c:pt>
                <c:pt idx="2">
                  <c:v>79898</c:v>
                </c:pt>
                <c:pt idx="3">
                  <c:v>85180</c:v>
                </c:pt>
                <c:pt idx="4">
                  <c:v>88777</c:v>
                </c:pt>
                <c:pt idx="5" formatCode="_-* #,##0\ _€_-;\-* #,##0\ _€_-;_-* &quot;-&quot;??\ _€_-;_-@_-">
                  <c:v>96168</c:v>
                </c:pt>
                <c:pt idx="6" formatCode="_-* #,##0\ _€_-;\-* #,##0\ _€_-;_-* &quot;-&quot;??\ _€_-;_-@_-">
                  <c:v>99006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22-4B31-A6BC-971760A8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618280"/>
        <c:axId val="376615536"/>
      </c:lineChart>
      <c:lineChart>
        <c:grouping val="standard"/>
        <c:varyColors val="0"/>
        <c:ser>
          <c:idx val="1"/>
          <c:order val="1"/>
          <c:tx>
            <c:strRef>
              <c:f>Synthèse!$B$4</c:f>
              <c:strCache>
                <c:ptCount val="1"/>
                <c:pt idx="0">
                  <c:v>AVLOS (d)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dLbls>
            <c:dLbl>
              <c:idx val="5"/>
              <c:layout>
                <c:manualLayout>
                  <c:x val="4.5122259995672822E-3"/>
                  <c:y val="-2.0671834625322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22-4B31-A6BC-971760A8A7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04536626384833E-2"/>
                  <c:y val="4.3927648578811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22-4B31-A6BC-971760A8A7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201185196376424E-2"/>
                  <c:y val="3.359173126614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22-4B31-A6BC-971760A8A7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CC"/>
              </a:solidFill>
              <a:ln>
                <a:solidFill>
                  <a:srgbClr val="00B0F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Synthèse!$C$2:$J$2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2016(Q1)</c:v>
                </c:pt>
              </c:strCache>
            </c:strRef>
          </c:cat>
          <c:val>
            <c:numRef>
              <c:f>Synthèse!$C$4:$J$4</c:f>
              <c:numCache>
                <c:formatCode>General</c:formatCode>
                <c:ptCount val="8"/>
                <c:pt idx="0">
                  <c:v>9.75</c:v>
                </c:pt>
                <c:pt idx="1">
                  <c:v>9.48</c:v>
                </c:pt>
                <c:pt idx="2">
                  <c:v>9.15</c:v>
                </c:pt>
                <c:pt idx="3">
                  <c:v>8.84</c:v>
                </c:pt>
                <c:pt idx="4">
                  <c:v>8.58</c:v>
                </c:pt>
                <c:pt idx="5">
                  <c:v>8.08</c:v>
                </c:pt>
                <c:pt idx="6">
                  <c:v>7.39</c:v>
                </c:pt>
                <c:pt idx="7">
                  <c:v>6.92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922-4B31-A6BC-971760A8A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618672"/>
        <c:axId val="376613576"/>
      </c:lineChart>
      <c:catAx>
        <c:axId val="37661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6615536"/>
        <c:crosses val="autoZero"/>
        <c:auto val="1"/>
        <c:lblAlgn val="ctr"/>
        <c:lblOffset val="100"/>
        <c:noMultiLvlLbl val="0"/>
      </c:catAx>
      <c:valAx>
        <c:axId val="376615536"/>
        <c:scaling>
          <c:orientation val="minMax"/>
          <c:min val="7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76618280"/>
        <c:crosses val="autoZero"/>
        <c:crossBetween val="between"/>
      </c:valAx>
      <c:valAx>
        <c:axId val="376613576"/>
        <c:scaling>
          <c:orientation val="minMax"/>
          <c:max val="10"/>
        </c:scaling>
        <c:delete val="0"/>
        <c:axPos val="r"/>
        <c:numFmt formatCode="General" sourceLinked="1"/>
        <c:majorTickMark val="out"/>
        <c:minorTickMark val="none"/>
        <c:tickLblPos val="nextTo"/>
        <c:crossAx val="376618672"/>
        <c:crosses val="max"/>
        <c:crossBetween val="between"/>
      </c:valAx>
      <c:catAx>
        <c:axId val="37661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613576"/>
        <c:crosses val="autoZero"/>
        <c:auto val="1"/>
        <c:lblAlgn val="ctr"/>
        <c:lblOffset val="100"/>
        <c:noMultiLvlLbl val="0"/>
      </c:cat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68128648589994345"/>
          <c:y val="0.65936717939327349"/>
          <c:w val="0.19921183749293531"/>
          <c:h val="8.2670679973142897E-2"/>
        </c:manualLayout>
      </c:layout>
      <c:overlay val="0"/>
      <c:spPr>
        <a:ln>
          <a:solidFill>
            <a:srgbClr val="002060"/>
          </a:solidFill>
        </a:ln>
      </c:spPr>
    </c:legend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rgbClr val="00206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D34B-AFD0-4599-9F14-0648141FA08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012D-21EC-49C4-9087-D965715AA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0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1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4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1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29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8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2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869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07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46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31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88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21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51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09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872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7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420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FE79-D0C2-EF4B-A84B-1637A95F8DF7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247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FE79-D0C2-EF4B-A84B-1637A95F8DF7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63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FE79-D0C2-EF4B-A84B-1637A95F8DF7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6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7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09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0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05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7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6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012D-21EC-49C4-9087-D965715AA35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98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80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2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0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0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2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33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3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0A7B-D014-49F8-8F75-5AD9ADD9694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1128-A0CB-4C69-998E-5FC984FAE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5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7695" y="927100"/>
            <a:ext cx="66800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COMMENT J’AI ORGANISÉ</a:t>
            </a:r>
          </a:p>
          <a:p>
            <a:r>
              <a:rPr lang="fr-F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MA PREMIÈRE PROTHÈSE</a:t>
            </a:r>
          </a:p>
          <a:p>
            <a:r>
              <a:rPr lang="fr-F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EN AMBULATOIRE ?</a:t>
            </a:r>
            <a:endParaRPr lang="fr-FR" sz="4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98305" y="4025900"/>
            <a:ext cx="54374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Dr Thierry DE POLIGNAC</a:t>
            </a:r>
          </a:p>
          <a:p>
            <a:pPr algn="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Chirurgie Hanche &amp; Genou</a:t>
            </a:r>
          </a:p>
          <a:p>
            <a:pPr algn="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Chirurgie Prothétique</a:t>
            </a:r>
          </a:p>
          <a:p>
            <a:pPr algn="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Chirurgie du Sport</a:t>
            </a:r>
          </a:p>
          <a:p>
            <a:pPr algn="r"/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Clinique Générale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 Annecy - France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8026400" y="393700"/>
            <a:ext cx="25400" cy="3162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07696" y="4260452"/>
            <a:ext cx="1255472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SFAR</a:t>
            </a:r>
          </a:p>
          <a:p>
            <a:r>
              <a:rPr lang="fr-F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7696" y="5817870"/>
            <a:ext cx="125547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CARLIF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37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7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5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831" y="588751"/>
            <a:ext cx="713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Chirurgien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36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Anesthésiste </a:t>
            </a:r>
            <a:r>
              <a:rPr lang="fr-FR" sz="24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(&amp; IADE)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1203158" y="1646113"/>
            <a:ext cx="9437" cy="47089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73954" y="1646113"/>
            <a:ext cx="74287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 BINOME « GAGNANT »</a:t>
            </a:r>
          </a:p>
          <a:p>
            <a:endParaRPr lang="fr-FR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chirurgie ambulatoire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our les interventions majeures (type PTH et PTG)</a:t>
            </a: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’un point de vue technique</a:t>
            </a: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oit associer Qualité et Excellence</a:t>
            </a: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Chirurgie et en Anesthésie</a:t>
            </a:r>
          </a:p>
          <a:p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831" y="588751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Chirurgien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Anesthésiste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46100" y="1600200"/>
            <a:ext cx="12700" cy="47117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69872" y="1311861"/>
            <a:ext cx="84741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PRÉOP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 qui fait quoi et comment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g</a:t>
            </a:r>
            <a:r>
              <a:rPr lang="fr-F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uide éducation thérapeutique (information complète écrite)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fr-F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rdonnances : pansements, kiné, attelle cryothérapie-compressive, béquilles, bas contention, préparation cutanée</a:t>
            </a:r>
          </a:p>
          <a:p>
            <a:endParaRPr lang="fr-FR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+++ Sélection</a:t>
            </a:r>
            <a:r>
              <a:rPr lang="fr-F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de la date de sortie : </a:t>
            </a:r>
            <a:r>
              <a:rPr lang="fr-FR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Ambu</a:t>
            </a: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ou </a:t>
            </a:r>
            <a:r>
              <a:rPr lang="fr-FR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Hopsi</a:t>
            </a:r>
            <a:r>
              <a:rPr lang="fr-F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Courte J1-J2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ordonnance traitement antalgique : paracétamol + AINS (sauf CI)</a:t>
            </a:r>
          </a:p>
          <a:p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 + antalgique de secours sur ordonnances sécurisées type </a:t>
            </a:r>
            <a:r>
              <a:rPr lang="fr-F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Oxynorm</a:t>
            </a:r>
            <a:endParaRPr lang="fr-FR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ordonnance traitement préventif </a:t>
            </a:r>
            <a:r>
              <a:rPr lang="fr-F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thrombo-embolique</a:t>
            </a: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(+ NFP </a:t>
            </a:r>
            <a:r>
              <a:rPr lang="fr-F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postop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fr-FR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  </a:t>
            </a: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HBPM ; NACO ; aspirine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indication AG / rachi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V</a:t>
            </a:r>
            <a:r>
              <a:rPr lang="fr-FR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alidation</a:t>
            </a: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de la date de sortie</a:t>
            </a:r>
            <a:endParaRPr lang="fr-F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135114" y="3993676"/>
            <a:ext cx="8271907" cy="3286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831" y="588751"/>
            <a:ext cx="576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Chirurgien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Anesthésiste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77516" y="1625600"/>
            <a:ext cx="6685" cy="500009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54242" y="1414100"/>
            <a:ext cx="8129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PEROP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 protocoles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jeûne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limité pour tous les patients (sauf CI)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prémédication : de moins en moins nécessaire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gabapentine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 non ?</a:t>
            </a:r>
          </a:p>
          <a:p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LIA vs bloc fémoral vs bloc adducteur : ?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(approche multimodale propre à chaque équipe)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dans notre expérience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LIA dose unique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ropivacaine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7,5 20 ml x 2)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Andersen and </a:t>
            </a:r>
            <a:r>
              <a:rPr lang="fr-FR" sz="1400" i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Kehlet</a:t>
            </a:r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BJA 113(3):360-74(2014)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lutter contre hypothermie</a:t>
            </a: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déxaméthasone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 0,2 mg/kg (dose maximale ?)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33286"/>
          <a:stretch/>
        </p:blipFill>
        <p:spPr>
          <a:xfrm>
            <a:off x="3998257" y="3378392"/>
            <a:ext cx="4445000" cy="632659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8161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831" y="588751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Chirurgien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Anesthésiste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75661" y="1600200"/>
            <a:ext cx="8539" cy="471327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4278" y="1391544"/>
            <a:ext cx="83505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PEROP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 protocoles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acide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tranéxamique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1g induction puis réinjection fin SSPI (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intra-articulaire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?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24h ?)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contre-indication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(épilepsie, IR sévère, thrombose artérielle ou veineuse actuelle)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ntibioprophylaxie : 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30-60 min avant incision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puis postopératoire ? : réinjection fin SSPI (24h ?)</a:t>
            </a: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nesthésie (AG ou rachi)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adaptée à la durée de l’intervention et au patient</a:t>
            </a:r>
          </a:p>
        </p:txBody>
      </p:sp>
      <p:pic>
        <p:nvPicPr>
          <p:cNvPr id="5" name="Image 4" descr="Capture d’écran 2016-06-14 à 12.1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4" y="3275348"/>
            <a:ext cx="5713957" cy="9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131" y="296651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Chirurgien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Anesthésiste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13668" y="1816574"/>
            <a:ext cx="26896" cy="469189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86958" y="942982"/>
            <a:ext cx="805692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POSTOP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: protocoles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estion optimale (&amp; IDE SSPI) : douleurs, NVPO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ryothérapie-compressive (hanche &amp; genou) :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4 heures (programmable) puis 15 jours domicile (manuelle)</a:t>
            </a:r>
          </a:p>
          <a:p>
            <a:pPr lvl="0">
              <a:defRPr/>
            </a:pP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Orthopedics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1998 Jan;21(1):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59-61 The 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use of cold compression dressings after 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total</a:t>
            </a:r>
          </a:p>
          <a:p>
            <a:pPr lvl="0">
              <a:defRPr/>
            </a:pP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knee replacement: a </a:t>
            </a:r>
            <a:r>
              <a:rPr lang="en-US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randomized controlled </a:t>
            </a:r>
            <a:r>
              <a:rPr lang="en-US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trial</a:t>
            </a:r>
            <a:endParaRPr lang="fr-FR" sz="20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traitement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peros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dès la fin SSPI (KT bouchon)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ever précoce H4 avec kiné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(après réalimentation et habillage)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facilité car : pas bloc moteur, pas drain, pas perfusion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ortie score de CHUNG : visite en équipe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chirurgien + anesthésiste + IDE + kiné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(non-sorties = bloc lié à LIA)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cas de problème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(informé des suites attendues et complications)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- chirurgical : appel du chirurgien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- anesthésique dont douleur : appel de l’anesthésiste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00431" y="3767204"/>
            <a:ext cx="6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02173" y="5392804"/>
            <a:ext cx="639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flipH="1">
            <a:off x="2220636" y="1708412"/>
            <a:ext cx="25400" cy="43561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15955" y="1799703"/>
            <a:ext cx="5917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PLACE AU « TRINOME »</a:t>
            </a:r>
          </a:p>
          <a:p>
            <a:pPr algn="ctr"/>
            <a:endParaRPr lang="fr-FR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Chirurgien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Anesthésiste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IDE &amp; KINÉ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2831" y="588751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Le travail en équipe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14149" y="2489200"/>
            <a:ext cx="6956506" cy="219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4384" y="1704169"/>
            <a:ext cx="80421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IDE</a:t>
            </a:r>
          </a:p>
          <a:p>
            <a:pPr algn="ctr"/>
            <a:endParaRPr lang="fr-FR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Éducation thérapeutique préopératoire</a:t>
            </a:r>
          </a:p>
          <a:p>
            <a:endParaRPr lang="fr-FR" sz="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une nouvelle compétence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entretien individuel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(ou en groupe selon les équipes)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en présence du « coach »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- 45 à 60 minutes</a:t>
            </a:r>
          </a:p>
          <a:p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Suivi postopératoire</a:t>
            </a:r>
          </a:p>
          <a:p>
            <a:endParaRPr lang="fr-FR" sz="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appel téléphonique : J1* et J7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* en cas Hospitalisation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ourte de 1 ou  2  jours : appel lendemain de la sortie soit J2 ou J3</a:t>
            </a:r>
          </a:p>
          <a:p>
            <a:endParaRPr lang="fr-FR" sz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place de la E-médecine ? :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postop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mais aussi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préop</a:t>
            </a: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2831" y="588751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Le travail en équipe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070796" y="2074460"/>
            <a:ext cx="6172452" cy="1895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4500" y="1551390"/>
            <a:ext cx="83672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KINÉ</a:t>
            </a:r>
          </a:p>
          <a:p>
            <a:pPr algn="ctr"/>
            <a:endParaRPr lang="fr-FR" sz="2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Éducation thérapeutique préopératoire</a:t>
            </a:r>
          </a:p>
          <a:p>
            <a:endParaRPr lang="fr-FR" sz="20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une nouvelle compétence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visite du département de chirurgie orthopédique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apprentissage (avant l’intervention) : lever, béquilles, escaliers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démonstation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d’exercices d’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autorééducation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pour le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postop</a:t>
            </a: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visionnage de films de patients opérés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- 30 minutes</a:t>
            </a:r>
          </a:p>
          <a:p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2831" y="588751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Le travail en équipe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237791" y="1981390"/>
            <a:ext cx="6172452" cy="189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296" y="296877"/>
            <a:ext cx="583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Organisation : protocoles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1110995" y="1989013"/>
            <a:ext cx="25400" cy="43561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340699" y="1121410"/>
            <a:ext cx="74287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4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COMITÉ RRAC-AMBULATOIRE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Chirurgien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Anesthésiste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IDE</a:t>
            </a:r>
          </a:p>
          <a:p>
            <a:r>
              <a:rPr lang="fr-F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Kiné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Cadre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Administratif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Secrétaire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Pharmacien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Brancardier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Aide soignante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Ostéo-Hypnose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Patient/expert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SSR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707713" y="5360155"/>
            <a:ext cx="62855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21363" y="5776923"/>
            <a:ext cx="101657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projet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956300" y="2242824"/>
            <a:ext cx="1790700" cy="1701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une nouvelle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instance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médicale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17668" y="6164795"/>
            <a:ext cx="517098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rojet : AMBU aussi pour les patients seuls 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13216" y="2980110"/>
            <a:ext cx="752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CONFLITS D’INTÉRÊTS</a:t>
            </a:r>
          </a:p>
          <a:p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consultant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Medacta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(PTH)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onsultant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Depuy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(PTG)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consultant et royalties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FH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(LCA)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o-gérant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RRconseil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(audit, congrès …)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vice-président chirurgical OWB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(association humanitaire)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085563" y="0"/>
            <a:ext cx="9290" cy="6858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88567" y="1403072"/>
            <a:ext cx="6605" cy="48320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3948" y="1474233"/>
            <a:ext cx="83481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visites de centres expérimentés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(France, USA, Scandinavie …)</a:t>
            </a: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GRACE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(Groupe francophone de Réhabilitation Améliorée après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ChirurgiE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- protocoles d’implémentation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- labélisation Centre de Référence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- logiciel </a:t>
            </a:r>
            <a:r>
              <a:rPr lang="fr-FR" sz="240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Audit registre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patients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commencer par chirurgie moins lourde type LCA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diminuer progressivement les DMS des PTH et PTG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jusqu’à J2 puis J1 puis AMBU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2831" y="396864"/>
            <a:ext cx="699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Organisation : implémentation</a:t>
            </a:r>
          </a:p>
        </p:txBody>
      </p:sp>
    </p:spTree>
    <p:extLst>
      <p:ext uri="{BB962C8B-B14F-4D97-AF65-F5344CB8AC3E}">
        <p14:creationId xmlns:p14="http://schemas.microsoft.com/office/powerpoint/2010/main" val="19731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350" dirty="0"/>
          </a:p>
        </p:txBody>
      </p:sp>
      <p:sp>
        <p:nvSpPr>
          <p:cNvPr id="5" name="ZoneTexte 4"/>
          <p:cNvSpPr txBox="1"/>
          <p:nvPr/>
        </p:nvSpPr>
        <p:spPr>
          <a:xfrm>
            <a:off x="1348284" y="1253138"/>
            <a:ext cx="6263879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1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CONSULTATION PRÉOPÉRATOIRE</a:t>
            </a:r>
          </a:p>
          <a:p>
            <a:pPr algn="ctr" eaLnBrk="1" hangingPunct="1">
              <a:defRPr/>
            </a:pPr>
            <a:r>
              <a:rPr lang="fr-FR" sz="21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AVEC LE CHIRURGIEN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1173" y="2427331"/>
            <a:ext cx="2568524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u="sng" dirty="0">
                <a:solidFill>
                  <a:srgbClr val="FF0000"/>
                </a:solidFill>
                <a:cs typeface="Arial" charset="0"/>
              </a:rPr>
              <a:t>Patient</a:t>
            </a:r>
          </a:p>
          <a:p>
            <a:pPr eaLnBrk="1" hangingPunct="1">
              <a:defRPr/>
            </a:pPr>
            <a:endParaRPr lang="fr-FR" sz="135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Information</a:t>
            </a:r>
          </a:p>
          <a:p>
            <a:pPr eaLnBrk="1" hangingPunct="1">
              <a:defRPr/>
            </a:pPr>
            <a:r>
              <a:rPr lang="fr-FR" sz="135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-orale</a:t>
            </a:r>
          </a:p>
          <a:p>
            <a:pPr eaLnBrk="1" hangingPunct="1">
              <a:defRPr/>
            </a:pPr>
            <a:r>
              <a:rPr lang="fr-FR" sz="135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-écrite</a:t>
            </a:r>
          </a:p>
          <a:p>
            <a:pPr eaLnBrk="1" hangingPunct="1">
              <a:defRPr/>
            </a:pPr>
            <a:endParaRPr lang="fr-FR" sz="135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Guide Éducation</a:t>
            </a:r>
          </a:p>
          <a:p>
            <a:pPr eaLnBrk="1" hangingPunct="1"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Thérapeutique</a:t>
            </a:r>
            <a:endParaRPr lang="fr-FR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-pré per postopératoire</a:t>
            </a: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-médical</a:t>
            </a: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fr-FR" sz="135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techniques, </a:t>
            </a:r>
            <a:r>
              <a:rPr lang="fr-FR" sz="1350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suites, complications</a:t>
            </a: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-administratif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58966" y="2418240"/>
            <a:ext cx="2706703" cy="30700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u="sng" dirty="0">
                <a:solidFill>
                  <a:srgbClr val="FF0000"/>
                </a:solidFill>
                <a:cs typeface="Arial" charset="0"/>
              </a:rPr>
              <a:t>Secrétaires</a:t>
            </a:r>
          </a:p>
          <a:p>
            <a:pPr eaLnBrk="1" hangingPunct="1">
              <a:defRPr/>
            </a:pPr>
            <a:endParaRPr lang="fr-FR" sz="135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Ordo Préopératoires</a:t>
            </a: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préparation cutanée,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béquilles,</a:t>
            </a: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bas, attelle cryothérapie</a:t>
            </a:r>
          </a:p>
          <a:p>
            <a:pPr eaLnBrk="1" hangingPunct="1">
              <a:defRPr/>
            </a:pPr>
            <a:endParaRPr lang="fr-FR" sz="135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Ordo Postopératoires</a:t>
            </a:r>
          </a:p>
          <a:p>
            <a:pPr eaLnBrk="1" hangingPunct="1">
              <a:defRPr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IDE, pansements,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kiné</a:t>
            </a:r>
          </a:p>
          <a:p>
            <a:pPr eaLnBrk="1" hangingPunct="1">
              <a:defRPr/>
            </a:pPr>
            <a:endParaRPr lang="fr-FR" sz="135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Planification des </a:t>
            </a:r>
            <a:r>
              <a:rPr lang="fr-FR" sz="1500" b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rdvs</a:t>
            </a:r>
            <a:endParaRPr lang="fr-FR" sz="15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sz="15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Préopératoires</a:t>
            </a:r>
          </a:p>
          <a:p>
            <a:pPr eaLnBrk="1" hangingPunct="1">
              <a:defRPr/>
            </a:pPr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(1 mois avant intervention)</a:t>
            </a:r>
            <a:endParaRPr lang="fr-FR" sz="15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sz="1500" b="1" dirty="0" err="1">
                <a:solidFill>
                  <a:srgbClr val="FF0000"/>
                </a:solidFill>
                <a:cs typeface="Arial" charset="0"/>
              </a:rPr>
              <a:t>Anesth</a:t>
            </a:r>
            <a:r>
              <a:rPr lang="fr-FR" sz="1500" b="1" dirty="0">
                <a:solidFill>
                  <a:srgbClr val="FF0000"/>
                </a:solidFill>
                <a:cs typeface="Arial" charset="0"/>
              </a:rPr>
              <a:t> + IDE + Kiné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+ radio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1677" y="6055199"/>
            <a:ext cx="42759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FF0000"/>
                </a:solidFill>
                <a:cs typeface="Arial" charset="0"/>
              </a:rPr>
              <a:t>Courrier d’information au </a:t>
            </a:r>
            <a:r>
              <a:rPr lang="fr-FR" b="1" u="sng" dirty="0">
                <a:solidFill>
                  <a:srgbClr val="FF0000"/>
                </a:solidFill>
                <a:cs typeface="Arial" charset="0"/>
              </a:rPr>
              <a:t>médecin traitant</a:t>
            </a:r>
            <a:endParaRPr lang="fr-FR" u="sng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7111" name="Picture 9" descr="http://www.itraque-import.com/annonces/documents/photo/BIG_20100211104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73" y="4125876"/>
            <a:ext cx="1674019" cy="125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815757" y="2300847"/>
            <a:ext cx="2736327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FF0000"/>
                </a:solidFill>
                <a:cs typeface="Arial" charset="0"/>
              </a:rPr>
              <a:t>1-Diagnostic</a:t>
            </a:r>
          </a:p>
          <a:p>
            <a:pPr eaLnBrk="1" hangingPunct="1">
              <a:defRPr/>
            </a:pPr>
            <a:r>
              <a:rPr lang="fr-FR" b="1" dirty="0">
                <a:solidFill>
                  <a:srgbClr val="FF0000"/>
                </a:solidFill>
                <a:cs typeface="Arial" charset="0"/>
              </a:rPr>
              <a:t>2-Intervention</a:t>
            </a:r>
          </a:p>
          <a:p>
            <a:pPr eaLnBrk="1" hangingPunct="1">
              <a:defRPr/>
            </a:pPr>
            <a:r>
              <a:rPr lang="fr-FR" b="1" dirty="0">
                <a:solidFill>
                  <a:srgbClr val="FF0000"/>
                </a:solidFill>
                <a:cs typeface="Arial" charset="0"/>
              </a:rPr>
              <a:t>3-Prise en charge </a:t>
            </a:r>
            <a:r>
              <a:rPr lang="fr-FR" b="1" dirty="0" smtClean="0">
                <a:solidFill>
                  <a:srgbClr val="FF0000"/>
                </a:solidFill>
                <a:cs typeface="Arial" charset="0"/>
              </a:rPr>
              <a:t>RRAC</a:t>
            </a:r>
            <a:endParaRPr lang="fr-FR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LCA : AMBU</a:t>
            </a:r>
          </a:p>
          <a:p>
            <a:pPr eaLnBrk="1" hangingPunct="1">
              <a:defRPr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PTH et PTG : AMBU ou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0957" y="152342"/>
            <a:ext cx="715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Organisation : parcours patient</a:t>
            </a:r>
          </a:p>
        </p:txBody>
      </p:sp>
      <p:sp>
        <p:nvSpPr>
          <p:cNvPr id="2" name="Ellipse 1"/>
          <p:cNvSpPr/>
          <p:nvPr/>
        </p:nvSpPr>
        <p:spPr>
          <a:xfrm>
            <a:off x="1537512" y="1238193"/>
            <a:ext cx="1015188" cy="95642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Étape</a:t>
            </a:r>
          </a:p>
          <a:p>
            <a:pPr algn="ctr"/>
            <a:r>
              <a:rPr lang="fr-FR" sz="1600" dirty="0"/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6942695" y="5556250"/>
            <a:ext cx="1015188" cy="95642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Étape</a:t>
            </a:r>
          </a:p>
          <a:p>
            <a:pPr algn="ctr"/>
            <a:r>
              <a:rPr lang="fr-FR" sz="1600" dirty="0" smtClean="0"/>
              <a:t>2</a:t>
            </a:r>
            <a:endParaRPr lang="fr-FR" sz="16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826000" y="4406900"/>
            <a:ext cx="3040182" cy="2298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51327" y="900855"/>
            <a:ext cx="7428746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PROGRAMME OPÉRATOIRE « RE-VISITÉ »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90957" y="152342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Organisation : bloc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62" y="1864804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51327" y="900855"/>
            <a:ext cx="7428746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PROGRAMME OPÉRATOIRE « RE-VISITÉ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6500" y="1917700"/>
            <a:ext cx="16002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Ménisque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AMBU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6500" y="3210104"/>
            <a:ext cx="1600200" cy="5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PTH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s</a:t>
            </a:r>
            <a:r>
              <a:rPr lang="fr-FR" dirty="0" smtClean="0">
                <a:latin typeface="Century Gothic" panose="020B0502020202020204" pitchFamily="34" charset="0"/>
              </a:rPr>
              <a:t>ortie J3-5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528531" y="1917700"/>
            <a:ext cx="1452923" cy="375581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8h00</a:t>
            </a:r>
          </a:p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18h00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76500" y="3861907"/>
            <a:ext cx="1600200" cy="5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PTG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s</a:t>
            </a:r>
            <a:r>
              <a:rPr lang="fr-FR" dirty="0" smtClean="0">
                <a:latin typeface="Century Gothic" panose="020B0502020202020204" pitchFamily="34" charset="0"/>
              </a:rPr>
              <a:t>ortie J4-6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6500" y="2558301"/>
            <a:ext cx="16002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Ménisque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AMBU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6500" y="4513710"/>
            <a:ext cx="1600200" cy="5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LCA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s</a:t>
            </a:r>
            <a:r>
              <a:rPr lang="fr-FR" dirty="0" smtClean="0">
                <a:latin typeface="Century Gothic" panose="020B0502020202020204" pitchFamily="34" charset="0"/>
              </a:rPr>
              <a:t>ortie J1-2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6500" y="5165513"/>
            <a:ext cx="1600200" cy="5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LCA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s</a:t>
            </a:r>
            <a:r>
              <a:rPr lang="fr-FR" dirty="0" smtClean="0">
                <a:latin typeface="Century Gothic" panose="020B0502020202020204" pitchFamily="34" charset="0"/>
              </a:rPr>
              <a:t>ortie J1-2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5229729"/>
            <a:ext cx="16002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Ménisque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AMBU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4850" y="1940299"/>
            <a:ext cx="1600200" cy="5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PTH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AMBU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4850" y="2586306"/>
            <a:ext cx="1600200" cy="5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PTG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AMBU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4587630"/>
            <a:ext cx="16002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Ménisque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AMBU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3253414"/>
            <a:ext cx="1600200" cy="5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LCA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AMBU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4850" y="3920522"/>
            <a:ext cx="1600200" cy="5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LCA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AMBU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4438650" y="3420402"/>
            <a:ext cx="1054100" cy="7504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AMBU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5784850" y="5702459"/>
            <a:ext cx="3257550" cy="75040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Sortie de tous les patients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0957" y="152342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Organisation : bloc</a:t>
            </a:r>
          </a:p>
        </p:txBody>
      </p:sp>
      <p:sp>
        <p:nvSpPr>
          <p:cNvPr id="2" name="Flèche gauche 1"/>
          <p:cNvSpPr/>
          <p:nvPr/>
        </p:nvSpPr>
        <p:spPr>
          <a:xfrm>
            <a:off x="7575172" y="1859801"/>
            <a:ext cx="1467227" cy="6985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Entrée J0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1595564" y="3643962"/>
            <a:ext cx="114411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Entrée J-1</a:t>
            </a:r>
            <a:endParaRPr lang="fr-FR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4608" y="6382264"/>
            <a:ext cx="876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Chaque patient reste le temps nécessaire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: Circuits Ambulatoires </a:t>
            </a:r>
            <a:r>
              <a:rPr lang="fr-FR" dirty="0" smtClean="0">
                <a:solidFill>
                  <a:srgbClr val="FF0000"/>
                </a:solidFill>
              </a:rPr>
              <a:t>long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fr-FR" dirty="0" smtClean="0">
                <a:solidFill>
                  <a:srgbClr val="00B0F0"/>
                </a:solidFill>
              </a:rPr>
              <a:t>intermédiaire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- court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6631" y="296651"/>
            <a:ext cx="34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Communiquer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793495" y="1252413"/>
            <a:ext cx="32005" cy="50975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92004" y="1252413"/>
            <a:ext cx="8051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EN INTERNE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Tous les acteurs doivent </a:t>
            </a: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chanter la même chanson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our mettre le patient en CONFIANCE et être efficace</a:t>
            </a:r>
          </a:p>
          <a:p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EN EXTERNE</a:t>
            </a:r>
          </a:p>
          <a:p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 patient sort plus tôt car il va mieux et plus vite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onc pas plus de travail pour la « médecine de ville »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-IDE : HBPM, pansement J7J14 ; kiné cabinet ; médecin informé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-pas besoin forcément d’un réseau de soins</a:t>
            </a:r>
          </a:p>
          <a:p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INFORMATION EN GÉNÉRAL</a:t>
            </a:r>
          </a:p>
          <a:p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chirurgie ambulatoire n’est pas de l’expérimentation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ais au contraire une prise en charge qui nécessite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Qualité &amp; Excellence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à tous les niveaux :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hirurgie, anesthésie et douleurs, organisation, éducation</a:t>
            </a:r>
          </a:p>
        </p:txBody>
      </p:sp>
    </p:spTree>
    <p:extLst>
      <p:ext uri="{BB962C8B-B14F-4D97-AF65-F5344CB8AC3E}">
        <p14:creationId xmlns:p14="http://schemas.microsoft.com/office/powerpoint/2010/main" val="13485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RYefSuEDmdZ99g6QxCPClqqpbba47_EseFpgR3ocQn2UfP1yVk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3" y="2015729"/>
            <a:ext cx="2891887" cy="19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89092" y="2015729"/>
            <a:ext cx="3240881" cy="1938992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fr-FR" sz="2400" dirty="0">
              <a:cs typeface="Arial" charset="0"/>
            </a:endParaRPr>
          </a:p>
          <a:p>
            <a:pPr algn="ctr" eaLnBrk="1" hangingPunct="1"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Préparation</a:t>
            </a:r>
          </a:p>
          <a:p>
            <a:pPr algn="ctr" eaLnBrk="1" hangingPunct="1"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Accouchement</a:t>
            </a:r>
          </a:p>
          <a:p>
            <a:pPr algn="ctr" eaLnBrk="1" hangingPunct="1">
              <a:defRPr/>
            </a:pPr>
            <a:endParaRPr lang="fr-FR" sz="2400" dirty="0"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9092" y="4420791"/>
            <a:ext cx="3240881" cy="19389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fr-FR" sz="2400" dirty="0">
              <a:solidFill>
                <a:srgbClr val="00B0F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Préparation</a:t>
            </a:r>
          </a:p>
          <a:p>
            <a:pPr algn="ctr" eaLnBrk="1" hangingPunct="1"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Intervention</a:t>
            </a:r>
          </a:p>
          <a:p>
            <a:pPr algn="ctr" eaLnBrk="1" hangingPunct="1">
              <a:defRPr/>
            </a:pPr>
            <a:endParaRPr lang="fr-FR" sz="2400" dirty="0">
              <a:cs typeface="Arial" charset="0"/>
            </a:endParaRPr>
          </a:p>
        </p:txBody>
      </p:sp>
      <p:pic>
        <p:nvPicPr>
          <p:cNvPr id="8" name="Picture 10" descr="https://encrypted-tbn1.gstatic.com/images?q=tbn:ANd9GcR8OJhF5RlTpJib_nGRpJDNcEmLt_BRqF0F8J85nQORpvLEut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/>
          <a:stretch>
            <a:fillRect/>
          </a:stretch>
        </p:blipFill>
        <p:spPr bwMode="auto">
          <a:xfrm>
            <a:off x="1088936" y="4420791"/>
            <a:ext cx="2976750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6692" y="221209"/>
            <a:ext cx="7933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Pour bien comprendre l’intérêt de </a:t>
            </a:r>
          </a:p>
          <a:p>
            <a:pPr algn="ctr"/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L’ÉDUCATION </a:t>
            </a:r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THÉRAPEUTIQUE</a:t>
            </a:r>
          </a:p>
        </p:txBody>
      </p:sp>
    </p:spTree>
    <p:extLst>
      <p:ext uri="{BB962C8B-B14F-4D97-AF65-F5344CB8AC3E}">
        <p14:creationId xmlns:p14="http://schemas.microsoft.com/office/powerpoint/2010/main" val="42535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831" y="588751"/>
            <a:ext cx="24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Le patient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1153076" y="1715994"/>
            <a:ext cx="25400" cy="43561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872272" y="1998017"/>
            <a:ext cx="66848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ACTEUR DE SES SOINS</a:t>
            </a:r>
          </a:p>
          <a:p>
            <a:endParaRPr lang="fr-FR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Confiant et volontaire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Accompagné par une équipe</a:t>
            </a:r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Éducation thérapeutique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Préparation de son intervention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Lever précoce</a:t>
            </a:r>
          </a:p>
          <a:p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Autorééducation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(en plus kiné)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Retour à domicile en voiture particulière</a:t>
            </a:r>
          </a:p>
        </p:txBody>
      </p:sp>
      <p:sp>
        <p:nvSpPr>
          <p:cNvPr id="3" name="Ellipse 2"/>
          <p:cNvSpPr/>
          <p:nvPr/>
        </p:nvSpPr>
        <p:spPr>
          <a:xfrm>
            <a:off x="6464967" y="401051"/>
            <a:ext cx="2197769" cy="19892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Merci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à </a:t>
            </a:r>
            <a:r>
              <a:rPr lang="fr-FR" dirty="0" smtClean="0">
                <a:latin typeface="Century Gothic" panose="020B0502020202020204" pitchFamily="34" charset="0"/>
              </a:rPr>
              <a:t>KEHLET</a:t>
            </a:r>
          </a:p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depuis plus de 20 ans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476" y="0"/>
            <a:ext cx="915047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325578" y="42695"/>
            <a:ext cx="588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 PATIENT :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être aussi « mini-invasif »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sur son </a:t>
            </a:r>
            <a:r>
              <a:rPr lang="fr-FR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MENTAL</a:t>
            </a:r>
          </a:p>
        </p:txBody>
      </p:sp>
      <p:pic>
        <p:nvPicPr>
          <p:cNvPr id="5" name="Picture 8" descr="http://www.sci-sport.com/articles/img/a2302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" y="2865219"/>
            <a:ext cx="3044298" cy="30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llo-alzheimer.fr/data1/images/apaisemen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9"/>
          <a:stretch>
            <a:fillRect/>
          </a:stretch>
        </p:blipFill>
        <p:spPr bwMode="auto">
          <a:xfrm>
            <a:off x="3246685" y="4445001"/>
            <a:ext cx="3159355" cy="14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static.lexpress.fr/medias_9711/w_2048,h_890,c_crop,x_0,y_355/w_605,h_270,c_fill,g_north/l-emdr-ou-comment-faire-en-sorte-que-des-traumatismes-passes-ne-fassent-plus-mal_49723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86" y="2889030"/>
            <a:ext cx="3159354" cy="156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4184534" y="2027182"/>
            <a:ext cx="1283655" cy="3238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MENTAL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275062" y="2027182"/>
            <a:ext cx="1026319" cy="3238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CORPS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692337" y="465991"/>
            <a:ext cx="234872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Éducation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Thérapeutique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Ostéo-Hypnose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Équipe soudée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Communication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hérapeutique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« Démédicaliser »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pas bloc moteur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pas drain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pas perfusion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peu soins IDE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 précaution PTH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« On est mieux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à domicile »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Suivi rapproché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J1 J7 J30</a:t>
            </a:r>
          </a:p>
        </p:txBody>
      </p:sp>
    </p:spTree>
    <p:extLst>
      <p:ext uri="{BB962C8B-B14F-4D97-AF65-F5344CB8AC3E}">
        <p14:creationId xmlns:p14="http://schemas.microsoft.com/office/powerpoint/2010/main" val="41373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9842" y="268431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Chronologie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49842" y="1455021"/>
            <a:ext cx="7428746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02-2012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première PTG AMBU en France</a:t>
            </a:r>
          </a:p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09-2012   première PTH AMBU en France</a:t>
            </a:r>
          </a:p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9843" y="5674860"/>
            <a:ext cx="742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03-2014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fin des bornes basses en France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49842" y="3934272"/>
            <a:ext cx="742874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02-2013 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premier Colon AMBU en France</a:t>
            </a:r>
          </a:p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2590800" y="1168400"/>
            <a:ext cx="12700" cy="53721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05342" y="4974602"/>
            <a:ext cx="7428746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06-2016       « première » en Congrès : organisation de</a:t>
            </a:r>
          </a:p>
          <a:p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KNEE &amp; HIP AMBULATORY SURGERY ANESTHESIA</a:t>
            </a:r>
          </a:p>
          <a:p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</a:t>
            </a:r>
            <a:r>
              <a:rPr lang="fr-FR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LCA AMBU + PTH AMBU + PTG AMBU</a:t>
            </a:r>
          </a:p>
          <a:p>
            <a:r>
              <a:rPr lang="fr-FR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retransmis en direct puis patients sur scène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5342" y="972295"/>
            <a:ext cx="7428746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12-2014   première PTH AMBU</a:t>
            </a:r>
          </a:p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04-2015   première PTG AMBU</a:t>
            </a:r>
          </a:p>
          <a:p>
            <a:endParaRPr lang="fr-F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343" y="292100"/>
            <a:ext cx="742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07-2014   Comité RRAC</a:t>
            </a:r>
            <a:endParaRPr lang="fr-FR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5342" y="3243234"/>
            <a:ext cx="7428746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11-2015       « première » en Live </a:t>
            </a:r>
            <a:r>
              <a:rPr lang="fr-FR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Surgery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participation à</a:t>
            </a:r>
          </a:p>
          <a:p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VIDÉO CAA</a:t>
            </a:r>
          </a:p>
          <a:p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</a:t>
            </a:r>
            <a:r>
              <a:rPr lang="fr-FR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LCA AMBU + PTH AMBU + PTG AMBU</a:t>
            </a:r>
          </a:p>
          <a:p>
            <a:r>
              <a:rPr lang="fr-FR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retransmis en direct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108200" y="0"/>
            <a:ext cx="0" cy="6858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871698" y="88900"/>
            <a:ext cx="1443502" cy="13608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xpé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 descr="DIAPO HORIZONT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8" y="3698701"/>
            <a:ext cx="1494112" cy="1056703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852461"/>
              </p:ext>
            </p:extLst>
          </p:nvPr>
        </p:nvGraphicFramePr>
        <p:xfrm>
          <a:off x="979294" y="5445788"/>
          <a:ext cx="957456" cy="134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PDF" r:id="rId5" imgW="0" imgH="0" progId="FoxitPhantomPDF.Document">
                  <p:embed/>
                </p:oleObj>
              </mc:Choice>
              <mc:Fallback>
                <p:oleObj name="PDF" r:id="rId5" imgW="0" imgH="0" progId="FoxitPhantomPDF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294" y="5445788"/>
                        <a:ext cx="957456" cy="134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800" y="550651"/>
            <a:ext cx="813065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 LES DÉFIS » médicaux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6719" y="2054308"/>
            <a:ext cx="3873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Réaliser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AMBULATOIRE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 interventions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dites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ajeures ou lourdes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PTH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France 2015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DMS </a:t>
            </a:r>
            <a:r>
              <a:rPr lang="fr-F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6,81</a:t>
            </a:r>
            <a:endParaRPr lang="fr-FR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93124"/>
              </p:ext>
            </p:extLst>
          </p:nvPr>
        </p:nvGraphicFramePr>
        <p:xfrm>
          <a:off x="4740219" y="1746512"/>
          <a:ext cx="3949240" cy="446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385851" y="6341583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OECD</a:t>
            </a:r>
            <a:endParaRPr lang="fr-FR" sz="14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3149" y="463921"/>
            <a:ext cx="63722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Comment ça s’articule ?</a:t>
            </a: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Comme diraient les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chirs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orthos</a:t>
            </a:r>
            <a:endParaRPr lang="fr-FR" i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1644395" y="1606812"/>
            <a:ext cx="25400" cy="43561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269158" y="1822786"/>
            <a:ext cx="57445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RRAC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Récupération Rapide Améliorée après Chirurgie</a:t>
            </a:r>
          </a:p>
          <a:p>
            <a:pPr algn="ctr">
              <a:lnSpc>
                <a:spcPct val="150000"/>
              </a:lnSpc>
            </a:pPr>
            <a:endParaRPr lang="fr-FR" sz="40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5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664032" y="3616657"/>
            <a:ext cx="8097831" cy="1476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9"/>
          <a:stretch/>
        </p:blipFill>
        <p:spPr bwMode="auto">
          <a:xfrm>
            <a:off x="6388044" y="3066794"/>
            <a:ext cx="1607344" cy="16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8"/>
          <a:stretch/>
        </p:blipFill>
        <p:spPr bwMode="auto">
          <a:xfrm>
            <a:off x="926307" y="3066795"/>
            <a:ext cx="1607344" cy="16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9" y="1062892"/>
            <a:ext cx="1295826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85363" y="3180518"/>
            <a:ext cx="2739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F0"/>
                </a:solidFill>
                <a:latin typeface="Century Gothic" panose="020B0502020202020204" pitchFamily="34" charset="0"/>
              </a:rPr>
              <a:t>RRAC</a:t>
            </a:r>
          </a:p>
        </p:txBody>
      </p:sp>
    </p:spTree>
    <p:extLst>
      <p:ext uri="{BB962C8B-B14F-4D97-AF65-F5344CB8AC3E}">
        <p14:creationId xmlns:p14="http://schemas.microsoft.com/office/powerpoint/2010/main" val="6194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8"/>
          <a:stretch/>
        </p:blipFill>
        <p:spPr bwMode="auto">
          <a:xfrm>
            <a:off x="926307" y="3066795"/>
            <a:ext cx="1607344" cy="16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85363" y="3180518"/>
            <a:ext cx="2739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F0"/>
                </a:solidFill>
                <a:latin typeface="Century Gothic" panose="020B0502020202020204" pitchFamily="34" charset="0"/>
              </a:rPr>
              <a:t>RRAC</a:t>
            </a:r>
          </a:p>
        </p:txBody>
      </p:sp>
      <p:pic>
        <p:nvPicPr>
          <p:cNvPr id="5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9" y="1062892"/>
            <a:ext cx="1295826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10165" y="2443547"/>
            <a:ext cx="1314784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QUALITÉ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DES SOINS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33850" y="3531259"/>
            <a:ext cx="123856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ÉQUIPE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EXPERTE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39821" y="4608793"/>
            <a:ext cx="1255473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MOINDRE</a:t>
            </a: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COÛT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4804" y="5293037"/>
            <a:ext cx="337624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100 % des patients</a:t>
            </a:r>
          </a:p>
        </p:txBody>
      </p:sp>
    </p:spTree>
    <p:extLst>
      <p:ext uri="{BB962C8B-B14F-4D97-AF65-F5344CB8AC3E}">
        <p14:creationId xmlns:p14="http://schemas.microsoft.com/office/powerpoint/2010/main" val="18625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9"/>
          <a:stretch/>
        </p:blipFill>
        <p:spPr bwMode="auto">
          <a:xfrm>
            <a:off x="6388044" y="3066794"/>
            <a:ext cx="1607344" cy="16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8"/>
          <a:stretch/>
        </p:blipFill>
        <p:spPr bwMode="auto">
          <a:xfrm>
            <a:off x="926307" y="3066795"/>
            <a:ext cx="1607344" cy="16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809594" y="3483627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9" y="1062892"/>
            <a:ext cx="1295826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31466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INTERVENTIONS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Mineure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ménisque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Mineure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ménisque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Intermédiair</a:t>
                      </a:r>
                      <a:endParaRPr lang="fr-FR" sz="14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LCA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Majeure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PTG</a:t>
                      </a:r>
                      <a:r>
                        <a:rPr lang="fr-FR" sz="1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- PTH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Majeure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PTG</a:t>
                      </a:r>
                      <a:r>
                        <a:rPr lang="fr-FR" sz="1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- PTH</a:t>
                      </a:r>
                      <a:endParaRPr lang="fr-FR" sz="14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</a:t>
                      </a:r>
                      <a:r>
                        <a:rPr lang="fr-FR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AMBULATOIRE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J1</a:t>
                      </a:r>
                    </a:p>
                    <a:p>
                      <a:pPr algn="ctr"/>
                      <a:endParaRPr lang="fr-FR" sz="14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J3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J4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6450" y="2185308"/>
            <a:ext cx="6648450" cy="314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42994" y="3029538"/>
            <a:ext cx="3150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Ne pas opposer</a:t>
            </a:r>
          </a:p>
          <a:p>
            <a:r>
              <a:rPr lang="fr-FR" sz="3000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RRAC</a:t>
            </a:r>
            <a:r>
              <a:rPr lang="fr-FR" sz="3000" i="1" dirty="0" smtClean="0">
                <a:latin typeface="Century Gothic" panose="020B0502020202020204" pitchFamily="34" charset="0"/>
              </a:rPr>
              <a:t> </a:t>
            </a:r>
            <a:r>
              <a:rPr lang="fr-FR" sz="3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</a:t>
            </a:r>
          </a:p>
          <a:p>
            <a:r>
              <a:rPr lang="fr-FR" sz="30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30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44472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INTERVENTIONS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Mineure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ménisque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Mineure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ménisque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Intermédiair</a:t>
                      </a:r>
                      <a:endParaRPr lang="fr-FR" sz="14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LCA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Majeure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PTG</a:t>
                      </a:r>
                      <a:r>
                        <a:rPr lang="fr-FR" sz="1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- PTH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Majeure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PTG</a:t>
                      </a:r>
                      <a:r>
                        <a:rPr lang="fr-FR" sz="1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- PTH</a:t>
                      </a:r>
                      <a:endParaRPr lang="fr-FR" sz="14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</a:t>
                      </a:r>
                      <a:r>
                        <a:rPr lang="fr-FR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AMBULATOIRE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J1</a:t>
                      </a:r>
                    </a:p>
                    <a:p>
                      <a:pPr algn="ctr"/>
                      <a:endParaRPr lang="fr-FR" sz="14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J3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J4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Sortie J5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6450" y="2190750"/>
            <a:ext cx="6648450" cy="313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42994" y="3029538"/>
            <a:ext cx="44438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fr-FR" sz="3000" i="1" dirty="0">
                <a:latin typeface="Century Gothic" panose="020B0502020202020204" pitchFamily="34" charset="0"/>
              </a:rPr>
              <a:t> </a:t>
            </a:r>
            <a:r>
              <a:rPr lang="fr-FR" sz="3000" i="1" dirty="0">
                <a:solidFill>
                  <a:srgbClr val="00B0F0"/>
                </a:solidFill>
                <a:latin typeface="Century Gothic" panose="020B0502020202020204" pitchFamily="34" charset="0"/>
              </a:rPr>
              <a:t>RRAC </a:t>
            </a:r>
            <a:r>
              <a:rPr lang="fr-FR" sz="3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 au service</a:t>
            </a:r>
          </a:p>
          <a:p>
            <a:r>
              <a:rPr lang="fr-FR" sz="3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du patient</a:t>
            </a:r>
          </a:p>
          <a:p>
            <a:r>
              <a:rPr lang="fr-FR" sz="3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 de </a:t>
            </a:r>
            <a:r>
              <a:rPr lang="fr-FR" sz="30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</a:t>
            </a:r>
            <a:r>
              <a:rPr lang="fr-FR" sz="30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30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8939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Sortie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9172" y="2190750"/>
            <a:ext cx="6645728" cy="313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27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64486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Sortie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05150" y="2190750"/>
            <a:ext cx="5619750" cy="313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8449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77666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non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</a:t>
                      </a:r>
                      <a:r>
                        <a:rPr lang="fr-FR" sz="1400" baseline="0" dirty="0" smtClean="0"/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86225" y="2171700"/>
            <a:ext cx="4638675" cy="315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8581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82724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non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</a:t>
                      </a:r>
                      <a:r>
                        <a:rPr lang="fr-FR" sz="1400" baseline="0" dirty="0" smtClean="0"/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29225" y="2181225"/>
            <a:ext cx="3495675" cy="314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874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800" y="550651"/>
            <a:ext cx="813065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 LES DÉFIS » médicaux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6719" y="2054308"/>
            <a:ext cx="3873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Réaliser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AMBULATOIRE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 interventions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dites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ajeures ou lourdes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PTG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France 2015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DMS </a:t>
            </a:r>
            <a:r>
              <a:rPr lang="fr-F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7,39</a:t>
            </a:r>
            <a:endParaRPr lang="fr-FR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85851" y="6341583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OECD</a:t>
            </a:r>
            <a:endParaRPr lang="fr-FR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902193"/>
              </p:ext>
            </p:extLst>
          </p:nvPr>
        </p:nvGraphicFramePr>
        <p:xfrm>
          <a:off x="4406900" y="1746513"/>
          <a:ext cx="4282559" cy="440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9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88896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non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</a:t>
                      </a:r>
                      <a:r>
                        <a:rPr lang="fr-FR" sz="1400" baseline="0" dirty="0" smtClean="0"/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10325" y="2200275"/>
            <a:ext cx="2314575" cy="3122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5615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90793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non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</a:t>
                      </a:r>
                      <a:r>
                        <a:rPr lang="fr-FR" sz="1400" baseline="0" dirty="0" smtClean="0"/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rgbClr val="00B0F0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 : % ?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24750" y="2200275"/>
            <a:ext cx="1200150" cy="3122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419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83832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INTERVENTIONS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Mineure</a:t>
                      </a:r>
                    </a:p>
                    <a:p>
                      <a:pPr algn="ctr"/>
                      <a:r>
                        <a:rPr lang="fr-FR" sz="1400" b="1" dirty="0" smtClean="0"/>
                        <a:t>ménisque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Intermédiair</a:t>
                      </a:r>
                      <a:endParaRPr lang="fr-FR" sz="1400" b="1" dirty="0" smtClean="0"/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/>
                        <a:t>LCA</a:t>
                      </a:r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Majeure</a:t>
                      </a:r>
                    </a:p>
                    <a:p>
                      <a:pPr algn="ctr"/>
                      <a:r>
                        <a:rPr lang="fr-FR" sz="1400" b="1" dirty="0" smtClean="0"/>
                        <a:t>PTG</a:t>
                      </a:r>
                      <a:r>
                        <a:rPr lang="fr-FR" sz="1400" b="1" baseline="0" dirty="0" smtClean="0"/>
                        <a:t> - PTH</a:t>
                      </a:r>
                      <a:endParaRPr lang="fr-FR" sz="1400" b="1" dirty="0" smtClean="0"/>
                    </a:p>
                    <a:p>
                      <a:pPr algn="ctr"/>
                      <a:endParaRPr lang="fr-FR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RRAC ?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non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</a:t>
                      </a:r>
                      <a:r>
                        <a:rPr lang="fr-FR" sz="1400" baseline="0" dirty="0" smtClean="0"/>
                        <a:t> J0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AMBULATOIRE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tous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majorité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/>
                        <a:t>impossible</a:t>
                      </a:r>
                      <a:endParaRPr lang="fr-FR" sz="1400" b="0" dirty="0"/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J1</a:t>
                      </a:r>
                    </a:p>
                    <a:p>
                      <a:pPr algn="ctr"/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difficile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% ?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J4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Sortie J5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majorité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55673"/>
              </p:ext>
            </p:extLst>
          </p:nvPr>
        </p:nvGraphicFramePr>
        <p:xfrm>
          <a:off x="523875" y="1466850"/>
          <a:ext cx="820102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28700"/>
                <a:gridCol w="981075"/>
                <a:gridCol w="1143000"/>
                <a:gridCol w="1181100"/>
                <a:gridCol w="1114425"/>
                <a:gridCol w="1200150"/>
              </a:tblGrid>
              <a:tr h="732203">
                <a:tc>
                  <a:txBody>
                    <a:bodyPr/>
                    <a:lstStyle/>
                    <a:p>
                      <a:pPr algn="ctr"/>
                      <a:endParaRPr lang="fr-FR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INTERVENTIONS</a:t>
                      </a:r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Mineure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ménisque</a:t>
                      </a:r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Mineure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ménisque</a:t>
                      </a:r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Intermédiair</a:t>
                      </a:r>
                      <a:endParaRPr lang="fr-FR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Intermédiaire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LCA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PTG</a:t>
                      </a:r>
                      <a:r>
                        <a:rPr lang="fr-FR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- PTH</a:t>
                      </a:r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Majeure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PTG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- PTH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998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RRAC ?</a:t>
                      </a:r>
                      <a:endParaRPr lang="fr-FR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RRAC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RRAC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F0"/>
                          </a:solidFill>
                        </a:rPr>
                        <a:t>RRAC</a:t>
                      </a:r>
                      <a:endParaRPr lang="fr-FR" sz="14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Sortie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J0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AMBULATOIRE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tous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possible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majorité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impossible</a:t>
                      </a:r>
                      <a:endParaRPr lang="fr-FR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quels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 patients ?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Sortie J1</a:t>
                      </a:r>
                    </a:p>
                    <a:p>
                      <a:pPr algn="ctr"/>
                      <a:endParaRPr lang="fr-FR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majorité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minorité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difficile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possible</a:t>
                      </a:r>
                      <a:r>
                        <a:rPr lang="fr-FR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: % ?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Sortie J2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majorité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difficile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possible : % ?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Sortie J3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possible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Sortie J4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majorité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Sortie J5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majorité</a:t>
                      </a:r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9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920" y="2546383"/>
            <a:ext cx="1694695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accent5">
                    <a:lumMod val="50000"/>
                  </a:schemeClr>
                </a:solidFill>
              </a:rPr>
              <a:t>PTH</a:t>
            </a:r>
            <a:endParaRPr lang="fr-F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3000" b="1" dirty="0" smtClean="0">
                <a:solidFill>
                  <a:schemeClr val="accent5">
                    <a:lumMod val="50000"/>
                  </a:schemeClr>
                </a:solidFill>
              </a:rPr>
              <a:t>PTG</a:t>
            </a:r>
            <a:endParaRPr lang="fr-F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Durée</a:t>
            </a: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Idéale</a:t>
            </a: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de Séjour</a:t>
            </a: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8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2" y="1062892"/>
            <a:ext cx="1295826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30544" y="2262547"/>
            <a:ext cx="2738250" cy="3577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FACTEURS PRÉOPÉRATOIRES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LIÉS AU PATIENT</a:t>
            </a:r>
          </a:p>
          <a:p>
            <a:pPr>
              <a:lnSpc>
                <a:spcPct val="150000"/>
              </a:lnSpc>
            </a:pPr>
            <a:endParaRPr lang="fr-FR" sz="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pathologie cardiaque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pathologie pulmonaire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diabète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tabac, alcool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oach </a:t>
            </a:r>
            <a:endParaRPr lang="fr-FR" sz="15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âge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compréhension</a:t>
            </a: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…</a:t>
            </a:r>
          </a:p>
        </p:txBody>
      </p:sp>
      <p:pic>
        <p:nvPicPr>
          <p:cNvPr id="8" name="Picture 8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64" y="1062891"/>
            <a:ext cx="1295826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681784" y="2344909"/>
            <a:ext cx="0" cy="3323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762898" y="2564328"/>
            <a:ext cx="2029723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J2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J1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Ambulatoire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920" y="2546383"/>
            <a:ext cx="1694695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accent5">
                    <a:lumMod val="50000"/>
                  </a:schemeClr>
                </a:solidFill>
              </a:rPr>
              <a:t>PTH</a:t>
            </a:r>
            <a:endParaRPr lang="fr-F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3000" b="1" dirty="0" smtClean="0">
                <a:solidFill>
                  <a:schemeClr val="accent5">
                    <a:lumMod val="50000"/>
                  </a:schemeClr>
                </a:solidFill>
              </a:rPr>
              <a:t>PTG</a:t>
            </a:r>
            <a:endParaRPr lang="fr-FR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Durée</a:t>
            </a: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Idéale</a:t>
            </a: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de Séjour</a:t>
            </a:r>
          </a:p>
          <a:p>
            <a:pPr algn="ctr"/>
            <a:r>
              <a:rPr lang="fr-FR" sz="3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8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2" y="1062892"/>
            <a:ext cx="1295826" cy="11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52121" y="2669837"/>
            <a:ext cx="3529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FACTEURS LIÉS À </a:t>
            </a:r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L’ÉQUIPE</a:t>
            </a:r>
            <a:endParaRPr lang="fr-FR" sz="15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0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avec le temps et l’expérience</a:t>
            </a:r>
          </a:p>
          <a:p>
            <a:pPr>
              <a:lnSpc>
                <a:spcPct val="150000"/>
              </a:lnSpc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durées de séjours diminuent</a:t>
            </a:r>
          </a:p>
          <a:p>
            <a:pPr>
              <a:lnSpc>
                <a:spcPct val="150000"/>
              </a:lnSpc>
            </a:pPr>
            <a:endParaRPr lang="fr-FR" sz="10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avec le temps et l’expérience</a:t>
            </a:r>
          </a:p>
          <a:p>
            <a:pPr>
              <a:lnSpc>
                <a:spcPct val="150000"/>
              </a:lnSpc>
            </a:pPr>
            <a:r>
              <a:rPr lang="fr-FR" sz="15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% en ambulatoire augmentent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62898" y="2564328"/>
            <a:ext cx="2029723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J2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J1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Ambulatoire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5768304" y="2564328"/>
            <a:ext cx="878155" cy="2677656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71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27572" y="2564328"/>
            <a:ext cx="2029723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J2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J1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Ambulatoire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21102" y="2564328"/>
            <a:ext cx="2137021" cy="2677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5%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20%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50%</a:t>
            </a:r>
          </a:p>
          <a:p>
            <a:pPr algn="ctr"/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25%</a:t>
            </a:r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09433" y="4653886"/>
            <a:ext cx="8570794" cy="2729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235467" y="5390147"/>
            <a:ext cx="1341796" cy="12468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expé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-27819"/>
            <a:ext cx="9144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120</a:t>
            </a:r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PTH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120 PTG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91288" y="82398"/>
            <a:ext cx="463015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36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2015 - 2016</a:t>
            </a:r>
          </a:p>
        </p:txBody>
      </p:sp>
    </p:spTree>
    <p:extLst>
      <p:ext uri="{BB962C8B-B14F-4D97-AF65-F5344CB8AC3E}">
        <p14:creationId xmlns:p14="http://schemas.microsoft.com/office/powerpoint/2010/main" val="36225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-27819"/>
            <a:ext cx="9144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PTH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PTG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45627"/>
              </p:ext>
            </p:extLst>
          </p:nvPr>
        </p:nvGraphicFramePr>
        <p:xfrm>
          <a:off x="767151" y="989864"/>
          <a:ext cx="7446407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1"/>
                <a:gridCol w="1580738"/>
                <a:gridCol w="2201659"/>
                <a:gridCol w="2189079"/>
              </a:tblGrid>
              <a:tr h="850900"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France</a:t>
                      </a:r>
                      <a:r>
                        <a:rPr lang="fr-FR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0,50%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(572)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fr-FR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T1 T2)</a:t>
                      </a:r>
                      <a:endPara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(10)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0,75%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(472)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(9)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(396)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(T1 T2)</a:t>
                      </a:r>
                      <a:endPara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(8)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0,45%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(291)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4236846" y="366425"/>
            <a:ext cx="1341796" cy="1246877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expé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0354" y="614852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latin typeface="Century Gothic" panose="020B0502020202020204" pitchFamily="34" charset="0"/>
              </a:rPr>
              <a:t>* Estimation ATIH</a:t>
            </a:r>
          </a:p>
          <a:p>
            <a:pPr algn="r"/>
            <a:r>
              <a:rPr lang="fr-FR" sz="1000" dirty="0">
                <a:latin typeface="Century Gothic" panose="020B0502020202020204" pitchFamily="34" charset="0"/>
              </a:rPr>
              <a:t> </a:t>
            </a:r>
            <a:r>
              <a:rPr lang="fr-FR" sz="1000" dirty="0" smtClean="0">
                <a:latin typeface="Century Gothic" panose="020B0502020202020204" pitchFamily="34" charset="0"/>
              </a:rPr>
              <a:t>Agence Technique de l’Information sur l’Hospitalisation</a:t>
            </a:r>
            <a:endParaRPr lang="fr-FR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74133"/>
              </p:ext>
            </p:extLst>
          </p:nvPr>
        </p:nvGraphicFramePr>
        <p:xfrm>
          <a:off x="767151" y="989864"/>
          <a:ext cx="7446407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1"/>
                <a:gridCol w="1580738"/>
                <a:gridCol w="2201659"/>
                <a:gridCol w="2189079"/>
              </a:tblGrid>
              <a:tr h="850900"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France</a:t>
                      </a:r>
                      <a:r>
                        <a:rPr lang="fr-FR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0,50%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(572)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T1 T2)</a:t>
                      </a:r>
                      <a:endParaRPr lang="fr-F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(10)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0,75%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(472)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(9)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(396)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(T1 T2)</a:t>
                      </a:r>
                      <a:endPara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(8)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0,45%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(291)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490354" y="614852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latin typeface="Century Gothic" panose="020B0502020202020204" pitchFamily="34" charset="0"/>
              </a:rPr>
              <a:t>* Estimation ATIH</a:t>
            </a:r>
          </a:p>
          <a:p>
            <a:pPr algn="r"/>
            <a:r>
              <a:rPr lang="fr-FR" sz="1000" dirty="0">
                <a:latin typeface="Century Gothic" panose="020B0502020202020204" pitchFamily="34" charset="0"/>
              </a:rPr>
              <a:t> </a:t>
            </a:r>
            <a:r>
              <a:rPr lang="fr-FR" sz="1000" dirty="0" smtClean="0">
                <a:latin typeface="Century Gothic" panose="020B0502020202020204" pitchFamily="34" charset="0"/>
              </a:rPr>
              <a:t>Agence Technique de l’Information sur l’Hospitalisation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 flipV="1">
            <a:off x="1925053" y="1580147"/>
            <a:ext cx="6128083" cy="9464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-27819"/>
            <a:ext cx="9144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PTH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PTG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36846" y="366425"/>
            <a:ext cx="1341796" cy="1246877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expé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4204"/>
              </p:ext>
            </p:extLst>
          </p:nvPr>
        </p:nvGraphicFramePr>
        <p:xfrm>
          <a:off x="767151" y="989864"/>
          <a:ext cx="7446407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1"/>
                <a:gridCol w="1580738"/>
                <a:gridCol w="2201659"/>
                <a:gridCol w="2189079"/>
              </a:tblGrid>
              <a:tr h="850900"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France</a:t>
                      </a:r>
                      <a:r>
                        <a:rPr lang="fr-FR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0,50%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(572)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T1 T2)</a:t>
                      </a:r>
                      <a:endParaRPr lang="fr-F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(10)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0,75%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(472)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(9)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(396)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(T1 T2)</a:t>
                      </a:r>
                      <a:endPara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(8)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0,45%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(291)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 flipV="1">
            <a:off x="1925053" y="2438399"/>
            <a:ext cx="6128083" cy="9464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-27819"/>
            <a:ext cx="9144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PTH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PTG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36846" y="366425"/>
            <a:ext cx="1341796" cy="1246877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expé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0354" y="614852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latin typeface="Century Gothic" panose="020B0502020202020204" pitchFamily="34" charset="0"/>
              </a:rPr>
              <a:t>* Estimation ATIH</a:t>
            </a:r>
          </a:p>
          <a:p>
            <a:pPr algn="r"/>
            <a:r>
              <a:rPr lang="fr-FR" sz="1000" dirty="0">
                <a:latin typeface="Century Gothic" panose="020B0502020202020204" pitchFamily="34" charset="0"/>
              </a:rPr>
              <a:t> </a:t>
            </a:r>
            <a:r>
              <a:rPr lang="fr-FR" sz="1000" dirty="0" smtClean="0">
                <a:latin typeface="Century Gothic" panose="020B0502020202020204" pitchFamily="34" charset="0"/>
              </a:rPr>
              <a:t>Agence Technique de l’Information sur l’Hospitalisation</a:t>
            </a:r>
            <a:endParaRPr lang="fr-FR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0931" y="1872424"/>
            <a:ext cx="5848076" cy="2778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50" i="1" dirty="0">
                <a:solidFill>
                  <a:srgbClr val="002060"/>
                </a:solidFill>
                <a:latin typeface="Century Gothic" panose="020B0502020202020204" pitchFamily="34" charset="0"/>
              </a:rPr>
              <a:t>Ce n’est pas l’Acte</a:t>
            </a:r>
          </a:p>
          <a:p>
            <a:pPr algn="ctr">
              <a:lnSpc>
                <a:spcPct val="150000"/>
              </a:lnSpc>
            </a:pPr>
            <a:r>
              <a:rPr lang="fr-FR" sz="4050" i="1" dirty="0">
                <a:solidFill>
                  <a:srgbClr val="002060"/>
                </a:solidFill>
                <a:latin typeface="Century Gothic" panose="020B0502020202020204" pitchFamily="34" charset="0"/>
              </a:rPr>
              <a:t>qui est en ambulatoire</a:t>
            </a:r>
          </a:p>
          <a:p>
            <a:pPr algn="ctr">
              <a:lnSpc>
                <a:spcPct val="150000"/>
              </a:lnSpc>
            </a:pPr>
            <a:r>
              <a:rPr lang="fr-FR" sz="4050" i="1" dirty="0">
                <a:solidFill>
                  <a:srgbClr val="002060"/>
                </a:solidFill>
                <a:latin typeface="Century Gothic" panose="020B0502020202020204" pitchFamily="34" charset="0"/>
              </a:rPr>
              <a:t>mais le </a:t>
            </a:r>
            <a:r>
              <a:rPr lang="fr-FR" sz="405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Patient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2414" y="1944017"/>
            <a:ext cx="1968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ménisque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LCA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PUC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PTG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PTH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côlon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336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17245"/>
              </p:ext>
            </p:extLst>
          </p:nvPr>
        </p:nvGraphicFramePr>
        <p:xfrm>
          <a:off x="767151" y="989864"/>
          <a:ext cx="7446407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1"/>
                <a:gridCol w="1580738"/>
                <a:gridCol w="2201659"/>
                <a:gridCol w="2189079"/>
              </a:tblGrid>
              <a:tr h="850900"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France</a:t>
                      </a:r>
                      <a:r>
                        <a:rPr lang="fr-FR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0,50%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(572)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fr-FR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T1 T2)</a:t>
                      </a:r>
                      <a:endPara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(10)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0,75%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(472)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(9)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(396)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(T1 T2)</a:t>
                      </a:r>
                      <a:endParaRPr lang="fr-F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(8)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0,45%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(291)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 flipV="1">
            <a:off x="1925053" y="3308682"/>
            <a:ext cx="6128083" cy="9464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-27819"/>
            <a:ext cx="9144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PTH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PTG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36846" y="366425"/>
            <a:ext cx="1341796" cy="1246877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expé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0354" y="614852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latin typeface="Century Gothic" panose="020B0502020202020204" pitchFamily="34" charset="0"/>
              </a:rPr>
              <a:t>* Estimation ATIH</a:t>
            </a:r>
          </a:p>
          <a:p>
            <a:pPr algn="r"/>
            <a:r>
              <a:rPr lang="fr-FR" sz="1000" dirty="0">
                <a:latin typeface="Century Gothic" panose="020B0502020202020204" pitchFamily="34" charset="0"/>
              </a:rPr>
              <a:t> </a:t>
            </a:r>
            <a:r>
              <a:rPr lang="fr-FR" sz="1000" dirty="0" smtClean="0">
                <a:latin typeface="Century Gothic" panose="020B0502020202020204" pitchFamily="34" charset="0"/>
              </a:rPr>
              <a:t>Agence Technique de l’Information sur l’Hospitalisation</a:t>
            </a:r>
            <a:endParaRPr lang="fr-FR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50650"/>
              </p:ext>
            </p:extLst>
          </p:nvPr>
        </p:nvGraphicFramePr>
        <p:xfrm>
          <a:off x="767151" y="989864"/>
          <a:ext cx="7446407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31"/>
                <a:gridCol w="1580738"/>
                <a:gridCol w="2201659"/>
                <a:gridCol w="2189079"/>
              </a:tblGrid>
              <a:tr h="850900"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France</a:t>
                      </a:r>
                      <a:r>
                        <a:rPr lang="fr-FR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fr-FR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0,50%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(572)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PTH</a:t>
                      </a:r>
                      <a:endParaRPr lang="fr-F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fr-FR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T1 T2)</a:t>
                      </a:r>
                      <a:endPara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(10)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0,75%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(472)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15%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(9)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0,40%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(396)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PTG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(T1 T2)</a:t>
                      </a:r>
                      <a:endParaRPr lang="fr-F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26%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(8)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0,45%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(291)</a:t>
                      </a:r>
                      <a:endParaRPr lang="fr-FR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 flipV="1">
            <a:off x="1925053" y="4122816"/>
            <a:ext cx="6128083" cy="9464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-27819"/>
            <a:ext cx="9144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PTH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PTG </a:t>
            </a:r>
            <a:r>
              <a:rPr lang="fr-F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  <a:endParaRPr lang="fr-F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36846" y="366425"/>
            <a:ext cx="1341796" cy="1246877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otre</a:t>
            </a: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expé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rience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0354" y="614852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latin typeface="Century Gothic" panose="020B0502020202020204" pitchFamily="34" charset="0"/>
              </a:rPr>
              <a:t>* Estimation ATIH</a:t>
            </a:r>
          </a:p>
          <a:p>
            <a:pPr algn="r"/>
            <a:r>
              <a:rPr lang="fr-FR" sz="1000" dirty="0">
                <a:latin typeface="Century Gothic" panose="020B0502020202020204" pitchFamily="34" charset="0"/>
              </a:rPr>
              <a:t> </a:t>
            </a:r>
            <a:r>
              <a:rPr lang="fr-FR" sz="1000" dirty="0" smtClean="0">
                <a:latin typeface="Century Gothic" panose="020B0502020202020204" pitchFamily="34" charset="0"/>
              </a:rPr>
              <a:t>Agence Technique de l’Information sur l’Hospitalisation</a:t>
            </a:r>
            <a:endParaRPr lang="fr-FR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/>
          <p:nvPr/>
        </p:nvSpPr>
        <p:spPr>
          <a:xfrm>
            <a:off x="1256331" y="2090141"/>
            <a:ext cx="37619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50" dirty="0">
              <a:solidFill>
                <a:schemeClr val="bg1"/>
              </a:solidFill>
            </a:endParaRPr>
          </a:p>
          <a:p>
            <a:pPr algn="ctr"/>
            <a:r>
              <a:rPr lang="fr-FR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TAKE</a:t>
            </a:r>
          </a:p>
          <a:p>
            <a:pPr algn="ctr"/>
            <a:r>
              <a:rPr lang="fr-FR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HOME  </a:t>
            </a:r>
            <a:r>
              <a:rPr lang="fr-FR" sz="4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MESSAGE</a:t>
            </a:r>
            <a:endParaRPr lang="fr-FR" sz="405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fr-FR" sz="3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72609" y="857251"/>
            <a:ext cx="1271392" cy="177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/>
          <p:cNvSpPr/>
          <p:nvPr/>
        </p:nvSpPr>
        <p:spPr>
          <a:xfrm>
            <a:off x="0" y="857251"/>
            <a:ext cx="2217107" cy="11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71650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6" y="857250"/>
            <a:ext cx="2200701" cy="93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5"/>
          <p:cNvSpPr/>
          <p:nvPr/>
        </p:nvSpPr>
        <p:spPr>
          <a:xfrm>
            <a:off x="7928811" y="857250"/>
            <a:ext cx="1215190" cy="141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ZoneTexte 7"/>
          <p:cNvSpPr txBox="1"/>
          <p:nvPr/>
        </p:nvSpPr>
        <p:spPr>
          <a:xfrm>
            <a:off x="2483351" y="390667"/>
            <a:ext cx="58412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PROTHÈSES (PTH-PTG)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EN </a:t>
            </a:r>
            <a:r>
              <a:rPr lang="fr-F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AMBULATOIRE</a:t>
            </a:r>
          </a:p>
          <a:p>
            <a:pPr algn="ctr"/>
            <a:endParaRPr lang="fr-FR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fr-FR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investissements de tous</a:t>
            </a:r>
          </a:p>
          <a:p>
            <a:pPr algn="ctr"/>
            <a:endParaRPr lang="fr-FR" sz="2400" i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fr-FR" sz="2400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bénéfices          pour tous</a:t>
            </a:r>
            <a:endParaRPr lang="fr-FR" sz="2400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fr-FR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PATIENT</a:t>
            </a:r>
          </a:p>
          <a:p>
            <a:pPr algn="ctr"/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ÉQUIPE MULTIDISCIPLINAIRE</a:t>
            </a:r>
          </a:p>
          <a:p>
            <a:pPr algn="ctr"/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SYSTÈME DE SANTÉ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3" y="1692322"/>
            <a:ext cx="1697547" cy="19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227219" y="3111387"/>
            <a:ext cx="519694" cy="4835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158853" y="2579428"/>
            <a:ext cx="518614" cy="166502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77672" y="3840992"/>
            <a:ext cx="8119339" cy="34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5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/>
          <p:nvPr/>
        </p:nvSpPr>
        <p:spPr>
          <a:xfrm>
            <a:off x="1108553" y="1216792"/>
            <a:ext cx="3761983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50" dirty="0">
              <a:solidFill>
                <a:schemeClr val="bg1"/>
              </a:solidFill>
            </a:endParaRPr>
          </a:p>
          <a:p>
            <a:pPr algn="ctr"/>
            <a:r>
              <a:rPr lang="fr-FR" sz="8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</a:t>
            </a:r>
          </a:p>
          <a:p>
            <a:pPr algn="ctr"/>
            <a:r>
              <a:rPr lang="fr-FR" sz="8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fr-FR" sz="8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</a:t>
            </a:r>
            <a:endParaRPr lang="fr-FR" sz="80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fr-FR" sz="3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72609" y="857251"/>
            <a:ext cx="1271392" cy="177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/>
          <p:cNvSpPr/>
          <p:nvPr/>
        </p:nvSpPr>
        <p:spPr>
          <a:xfrm>
            <a:off x="0" y="857251"/>
            <a:ext cx="2217107" cy="11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/>
        </p:nvSpPr>
        <p:spPr>
          <a:xfrm>
            <a:off x="7490078" y="4917879"/>
            <a:ext cx="1140575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SFAR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90077" y="6106628"/>
            <a:ext cx="1140576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CARLIF</a:t>
            </a:r>
            <a:endParaRPr lang="fr-F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7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800" y="550651"/>
            <a:ext cx="813065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 LES DÉFIS » vis-à-vis du patient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899237" y="1679953"/>
            <a:ext cx="25400" cy="4356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85935" y="2149843"/>
            <a:ext cx="7958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NE PAS BANALISER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LA CHIRURGIE PROTHÉTIQUE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NE PAS FAIRE PASSER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LA CHIRURGIE AMBULATOIRE POUR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UNE CHIRURGIE À VISÉE PUREMENT ÉCONOMIQUE</a:t>
            </a:r>
          </a:p>
        </p:txBody>
      </p:sp>
    </p:spTree>
    <p:extLst>
      <p:ext uri="{BB962C8B-B14F-4D97-AF65-F5344CB8AC3E}">
        <p14:creationId xmlns:p14="http://schemas.microsoft.com/office/powerpoint/2010/main" val="13479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09711"/>
            <a:ext cx="9144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fr-F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 LES CLÉS »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81386" y="0"/>
            <a:ext cx="19116" cy="6858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25810" y="2068028"/>
            <a:ext cx="6892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innovations chirurgicales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changements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anesthésistes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 travail en équipe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L’organisation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communication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L’éducation thérapeutique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Les patients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 mental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fin des bornes basses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RRAC &amp; ambulatoire</a:t>
            </a:r>
          </a:p>
        </p:txBody>
      </p:sp>
    </p:spTree>
    <p:extLst>
      <p:ext uri="{BB962C8B-B14F-4D97-AF65-F5344CB8AC3E}">
        <p14:creationId xmlns:p14="http://schemas.microsoft.com/office/powerpoint/2010/main" val="11231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231" y="588751"/>
            <a:ext cx="903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Adopter les « innovations » chirurgicales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1283368" y="1715994"/>
            <a:ext cx="4290" cy="495610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31711" y="1515185"/>
            <a:ext cx="87955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ÊTRE     « MINI-INVASIF » SUR LE </a:t>
            </a:r>
            <a:r>
              <a:rPr lang="fr-F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CORPS</a:t>
            </a:r>
          </a:p>
          <a:p>
            <a:endParaRPr lang="fr-F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PTH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- </a:t>
            </a: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voie antérieure mini-invasive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Orthopade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2006 Jul;35(7):723-4,726-9</a:t>
            </a:r>
            <a:endParaRPr lang="fr-FR" sz="1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pas de section musculaire ; pas de précaution anti-luxation</a:t>
            </a:r>
          </a:p>
          <a:p>
            <a:r>
              <a:rPr lang="fr-FR" sz="14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décubitus dorsal (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gestion anesthésie)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- </a:t>
            </a: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pas de drain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taux de transfusion diminué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</a:t>
            </a:r>
            <a:r>
              <a:rPr lang="da-DK" altLang="fr-FR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Zhou </a:t>
            </a:r>
            <a:r>
              <a:rPr lang="da-DK" altLang="fr-FR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XD et al. Int Orthopedics 2013</a:t>
            </a:r>
            <a:endParaRPr lang="fr-FR" sz="14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PTG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- </a:t>
            </a: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pas de garrot </a:t>
            </a:r>
            <a:r>
              <a:rPr lang="fr-FR" sz="1400" i="1" kern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Helvetica Neue" charset="0"/>
                <a:cs typeface="Helvetica Neue" charset="0"/>
              </a:rPr>
              <a:t>Vandenbussche</a:t>
            </a:r>
            <a:r>
              <a:rPr lang="fr-FR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Helvetica Neue" charset="0"/>
                <a:cs typeface="Helvetica Neue" charset="0"/>
              </a:rPr>
              <a:t> et al. Int </a:t>
            </a:r>
            <a:r>
              <a:rPr lang="fr-FR" sz="1400" i="1" kern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Helvetica Neue" charset="0"/>
                <a:cs typeface="Helvetica Neue" charset="0"/>
              </a:rPr>
              <a:t>Orthop</a:t>
            </a:r>
            <a:r>
              <a:rPr lang="fr-FR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Helvetica Neue" charset="0"/>
                <a:cs typeface="Helvetica Neue" charset="0"/>
              </a:rPr>
              <a:t> 26: 306-9, 2002</a:t>
            </a:r>
            <a:endParaRPr lang="fr-FR" sz="1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hémostase pas à pas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inconvénients garrot : douleur, TA, TE, lésions tissulaires …</a:t>
            </a: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- </a:t>
            </a:r>
            <a:r>
              <a:rPr lang="fr-F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pas de drain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taux de transfusion diminué</a:t>
            </a:r>
            <a:endParaRPr lang="fr-FR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da-DK" kern="0" dirty="0" smtClean="0"/>
              <a:t>                       </a:t>
            </a:r>
            <a:r>
              <a:rPr lang="da-DK" sz="1400" i="1" kern="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Zhang </a:t>
            </a:r>
            <a:r>
              <a:rPr lang="da-DK" sz="1400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QD et al. J Arthroplasty 2011</a:t>
            </a:r>
            <a:endParaRPr lang="fr-FR" sz="1400" i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flipH="1">
            <a:off x="784586" y="1739488"/>
            <a:ext cx="25400" cy="4356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81100" y="1375927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ravail coordonné en équi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ordonnances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données avant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l’intervention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patient ne rentrant plus la veille de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l’intervention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oins de prémédication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jeûne limité </a:t>
            </a:r>
            <a:r>
              <a:rPr lang="fr-FR" altLang="fr-FR" sz="1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ASA 1999, SSAI 2005, SFAR 2009, ESA 2011 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echnique chirurgicale avancée mini-invasive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oins de morphine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ever précoce H4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etour domicile privilégié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2831" y="436351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Accepter les changements</a:t>
            </a:r>
          </a:p>
        </p:txBody>
      </p:sp>
    </p:spTree>
    <p:extLst>
      <p:ext uri="{BB962C8B-B14F-4D97-AF65-F5344CB8AC3E}">
        <p14:creationId xmlns:p14="http://schemas.microsoft.com/office/powerpoint/2010/main" val="38519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</TotalTime>
  <Words>2327</Words>
  <Application>Microsoft Office PowerPoint</Application>
  <PresentationFormat>Affichage à l'écran (4:3)</PresentationFormat>
  <Paragraphs>1141</Paragraphs>
  <Slides>54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3" baseType="lpstr">
      <vt:lpstr>MS PGothic</vt:lpstr>
      <vt:lpstr>Arial</vt:lpstr>
      <vt:lpstr>Calibri</vt:lpstr>
      <vt:lpstr>Calibri Light</vt:lpstr>
      <vt:lpstr>Century Gothic</vt:lpstr>
      <vt:lpstr>Helvetica Neue</vt:lpstr>
      <vt:lpstr>Wingdings</vt:lpstr>
      <vt:lpstr>Thème Office</vt:lpstr>
      <vt:lpstr>PDF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de POLIGNAC</dc:creator>
  <cp:lastModifiedBy>Thierry de POLIGNAC</cp:lastModifiedBy>
  <cp:revision>236</cp:revision>
  <dcterms:created xsi:type="dcterms:W3CDTF">2016-09-14T11:08:20Z</dcterms:created>
  <dcterms:modified xsi:type="dcterms:W3CDTF">2016-09-28T06:41:02Z</dcterms:modified>
</cp:coreProperties>
</file>