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7" r:id="rId21"/>
    <p:sldId id="276" r:id="rId22"/>
    <p:sldId id="278" r:id="rId23"/>
    <p:sldId id="279" r:id="rId24"/>
    <p:sldId id="280" r:id="rId25"/>
    <p:sldId id="281" r:id="rId26"/>
    <p:sldId id="282" r:id="rId27"/>
    <p:sldId id="283" r:id="rId28"/>
    <p:sldId id="284" r:id="rId29"/>
    <p:sldId id="289" r:id="rId30"/>
    <p:sldId id="290" r:id="rId31"/>
    <p:sldId id="291" r:id="rId32"/>
    <p:sldId id="292" r:id="rId33"/>
    <p:sldId id="293" r:id="rId34"/>
    <p:sldId id="287" r:id="rId35"/>
    <p:sldId id="288" r:id="rId36"/>
    <p:sldId id="294" r:id="rId37"/>
    <p:sldId id="295" r:id="rId38"/>
    <p:sldId id="296" r:id="rId39"/>
    <p:sldId id="298" r:id="rId40"/>
    <p:sldId id="297" r:id="rId41"/>
    <p:sldId id="299" r:id="rId42"/>
    <p:sldId id="300" r:id="rId43"/>
    <p:sldId id="301" r:id="rId44"/>
    <p:sldId id="304" r:id="rId45"/>
    <p:sldId id="302" r:id="rId46"/>
    <p:sldId id="303" r:id="rId47"/>
    <p:sldId id="305" r:id="rId48"/>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C317DB6F-47E6-4A37-AAA8-78187F507E7D}" type="datetimeFigureOut">
              <a:rPr lang="fr-FR" smtClean="0"/>
              <a:pPr/>
              <a:t>18/09/2014</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BC2C5F57-8A7F-463D-855F-425AC959C8E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317DB6F-47E6-4A37-AAA8-78187F507E7D}" type="datetimeFigureOut">
              <a:rPr lang="fr-FR" smtClean="0"/>
              <a:pPr/>
              <a:t>18/09/2014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C2C5F57-8A7F-463D-855F-425AC959C8E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317DB6F-47E6-4A37-AAA8-78187F507E7D}" type="datetimeFigureOut">
              <a:rPr lang="fr-FR" smtClean="0"/>
              <a:pPr/>
              <a:t>18/09/2014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C2C5F57-8A7F-463D-855F-425AC959C8E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317DB6F-47E6-4A37-AAA8-78187F507E7D}" type="datetimeFigureOut">
              <a:rPr lang="fr-FR" smtClean="0"/>
              <a:pPr/>
              <a:t>18/09/2014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C2C5F57-8A7F-463D-855F-425AC959C8E7}" type="slidenum">
              <a:rPr lang="fr-FR" smtClean="0"/>
              <a:pPr/>
              <a:t>‹N°›</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317DB6F-47E6-4A37-AAA8-78187F507E7D}" type="datetimeFigureOut">
              <a:rPr lang="fr-FR" smtClean="0"/>
              <a:pPr/>
              <a:t>18/09/2014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C2C5F57-8A7F-463D-855F-425AC959C8E7}" type="slidenum">
              <a:rPr lang="fr-FR" smtClean="0"/>
              <a:pPr/>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317DB6F-47E6-4A37-AAA8-78187F507E7D}" type="datetimeFigureOut">
              <a:rPr lang="fr-FR" smtClean="0"/>
              <a:pPr/>
              <a:t>18/09/2014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C2C5F57-8A7F-463D-855F-425AC959C8E7}" type="slidenum">
              <a:rPr lang="fr-FR" smtClean="0"/>
              <a:pPr/>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317DB6F-47E6-4A37-AAA8-78187F507E7D}" type="datetimeFigureOut">
              <a:rPr lang="fr-FR" smtClean="0"/>
              <a:pPr/>
              <a:t>18/09/2014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C2C5F57-8A7F-463D-855F-425AC959C8E7}"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C317DB6F-47E6-4A37-AAA8-78187F507E7D}" type="datetimeFigureOut">
              <a:rPr lang="fr-FR" smtClean="0"/>
              <a:pPr/>
              <a:t>18/09/2014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C2C5F57-8A7F-463D-855F-425AC959C8E7}" type="slidenum">
              <a:rPr lang="fr-FR" smtClean="0"/>
              <a:pPr/>
              <a:t>‹N°›</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C317DB6F-47E6-4A37-AAA8-78187F507E7D}" type="datetimeFigureOut">
              <a:rPr lang="fr-FR" smtClean="0"/>
              <a:pPr/>
              <a:t>18/09/2014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C2C5F57-8A7F-463D-855F-425AC959C8E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C317DB6F-47E6-4A37-AAA8-78187F507E7D}" type="datetimeFigureOut">
              <a:rPr lang="fr-FR" smtClean="0"/>
              <a:pPr/>
              <a:t>18/09/2014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C2C5F57-8A7F-463D-855F-425AC959C8E7}"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C317DB6F-47E6-4A37-AAA8-78187F507E7D}" type="datetimeFigureOut">
              <a:rPr lang="fr-FR" smtClean="0"/>
              <a:pPr/>
              <a:t>18/09/2014</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BC2C5F57-8A7F-463D-855F-425AC959C8E7}" type="slidenum">
              <a:rPr lang="fr-FR" smtClean="0"/>
              <a:pPr/>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317DB6F-47E6-4A37-AAA8-78187F507E7D}" type="datetimeFigureOut">
              <a:rPr lang="fr-FR" smtClean="0"/>
              <a:pPr/>
              <a:t>18/09/2014</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C2C5F57-8A7F-463D-855F-425AC959C8E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re 23"/>
          <p:cNvSpPr>
            <a:spLocks noGrp="1"/>
          </p:cNvSpPr>
          <p:nvPr>
            <p:ph type="ctrTitle"/>
          </p:nvPr>
        </p:nvSpPr>
        <p:spPr/>
        <p:txBody>
          <a:bodyPr>
            <a:normAutofit fontScale="90000"/>
          </a:bodyPr>
          <a:lstStyle/>
          <a:p>
            <a:r>
              <a:rPr lang="fr-FR" dirty="0" smtClean="0"/>
              <a:t/>
            </a:r>
            <a:br>
              <a:rPr lang="fr-FR" dirty="0" smtClean="0"/>
            </a:br>
            <a:r>
              <a:rPr lang="fr-FR" dirty="0" smtClean="0"/>
              <a:t/>
            </a:r>
            <a:br>
              <a:rPr lang="fr-FR" dirty="0" smtClean="0"/>
            </a:br>
            <a:r>
              <a:rPr lang="fr-FR" dirty="0" smtClean="0"/>
              <a:t>c’est arrivé un jour…à un anesthésiste-réanimateur : histoires vraies</a:t>
            </a:r>
            <a:br>
              <a:rPr lang="fr-FR" dirty="0" smtClean="0"/>
            </a:br>
            <a:endParaRPr lang="fr-FR" dirty="0"/>
          </a:p>
        </p:txBody>
      </p:sp>
      <p:sp>
        <p:nvSpPr>
          <p:cNvPr id="25" name="Sous-titre 24"/>
          <p:cNvSpPr>
            <a:spLocks noGrp="1"/>
          </p:cNvSpPr>
          <p:nvPr>
            <p:ph type="subTitle" idx="1"/>
          </p:nvPr>
        </p:nvSpPr>
        <p:spPr/>
        <p:txBody>
          <a:bodyPr/>
          <a:lstStyle/>
          <a:p>
            <a:r>
              <a:rPr lang="fr-FR" dirty="0" err="1" smtClean="0"/>
              <a:t>Maïalen</a:t>
            </a:r>
            <a:r>
              <a:rPr lang="fr-FR" dirty="0" smtClean="0"/>
              <a:t> CONTIS (Avocat – Toulouse)</a:t>
            </a:r>
          </a:p>
          <a:p>
            <a:r>
              <a:rPr lang="fr-FR" dirty="0" smtClean="0"/>
              <a:t>SFAR 2014 – 18/09/14, Paris</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algn="just"/>
            <a:r>
              <a:rPr lang="fr-FR" dirty="0" smtClean="0"/>
              <a:t>La responsabilité de l’anesthésiste est retenue à un double titre : </a:t>
            </a:r>
          </a:p>
          <a:p>
            <a:pPr algn="just">
              <a:buNone/>
            </a:pPr>
            <a:r>
              <a:rPr lang="fr-FR" dirty="0" smtClean="0"/>
              <a:t>- faute de l’IADE, qui n’a pas respecté les recommandations de bonne pratique et qui est son préposé ;</a:t>
            </a:r>
          </a:p>
          <a:p>
            <a:pPr algn="just">
              <a:buFontTx/>
              <a:buChar char="-"/>
            </a:pPr>
            <a:r>
              <a:rPr lang="fr-FR" dirty="0" smtClean="0"/>
              <a:t>n’avoir pas été présent dans la salle (au moment de l’induction), ce qui a occasionné une perte de chance pour la patiente. </a:t>
            </a:r>
          </a:p>
          <a:p>
            <a:pPr algn="just"/>
            <a:r>
              <a:rPr lang="fr-FR" dirty="0" smtClean="0"/>
              <a:t>Suivre de très près ce que fait l’IADE car l’anesthésiste est toujours responsable de son IADE.</a:t>
            </a:r>
            <a:endParaRPr lang="fr-FR" dirty="0"/>
          </a:p>
        </p:txBody>
      </p:sp>
      <p:sp>
        <p:nvSpPr>
          <p:cNvPr id="3" name="Titre 2"/>
          <p:cNvSpPr>
            <a:spLocks noGrp="1"/>
          </p:cNvSpPr>
          <p:nvPr>
            <p:ph type="title"/>
          </p:nvPr>
        </p:nvSpPr>
        <p:spPr/>
        <p:txBody>
          <a:bodyPr/>
          <a:lstStyle/>
          <a:p>
            <a:pPr algn="ctr"/>
            <a:r>
              <a:rPr lang="fr-FR" dirty="0" smtClean="0"/>
              <a:t>A retenir</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smtClean="0"/>
              <a:t>II. Prescription </a:t>
            </a:r>
            <a:br>
              <a:rPr lang="fr-FR" dirty="0" smtClean="0"/>
            </a:br>
            <a:r>
              <a:rPr lang="fr-FR" dirty="0" smtClean="0"/>
              <a:t>Dispositif défectueux</a:t>
            </a:r>
            <a:endParaRPr lang="fr-FR" dirty="0"/>
          </a:p>
        </p:txBody>
      </p:sp>
      <p:sp>
        <p:nvSpPr>
          <p:cNvPr id="5" name="Sous-titre 4"/>
          <p:cNvSpPr>
            <a:spLocks noGrp="1"/>
          </p:cNvSpPr>
          <p:nvPr>
            <p:ph type="subTitle" idx="1"/>
          </p:nvPr>
        </p:nvSpPr>
        <p:spPr/>
        <p:txBody>
          <a:bodyPr/>
          <a:lstStyle/>
          <a:p>
            <a:r>
              <a:rPr lang="fr-FR" dirty="0" smtClean="0"/>
              <a:t>Cour d’appel de Rennes, 15/05/13</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normAutofit fontScale="92500" lnSpcReduction="20000"/>
          </a:bodyPr>
          <a:lstStyle/>
          <a:p>
            <a:pPr algn="just"/>
            <a:r>
              <a:rPr lang="fr-FR" dirty="0" smtClean="0"/>
              <a:t>Intervention pour une rupture de la coiffe des rotateurs. </a:t>
            </a:r>
          </a:p>
          <a:p>
            <a:pPr algn="just"/>
            <a:r>
              <a:rPr lang="fr-FR" dirty="0" smtClean="0"/>
              <a:t>« L'analgésie </a:t>
            </a:r>
            <a:r>
              <a:rPr lang="fr-FR" dirty="0" err="1" smtClean="0"/>
              <a:t>post-opératoire</a:t>
            </a:r>
            <a:r>
              <a:rPr lang="fr-FR" dirty="0" smtClean="0"/>
              <a:t> a été assurée au moyen d'un cathéter péri-nerveux inter-</a:t>
            </a:r>
            <a:r>
              <a:rPr lang="fr-FR" dirty="0" err="1" smtClean="0"/>
              <a:t>scalénique</a:t>
            </a:r>
            <a:r>
              <a:rPr lang="fr-FR" dirty="0" smtClean="0"/>
              <a:t> mais </a:t>
            </a:r>
            <a:r>
              <a:rPr lang="fr-FR" b="1" dirty="0" smtClean="0"/>
              <a:t>les deux injections prévues se sont écoulées beaucoup plus rapidement que prévu.</a:t>
            </a:r>
            <a:r>
              <a:rPr lang="fr-FR" dirty="0" smtClean="0"/>
              <a:t> L'infusion d'une dose trop forte d'anesthésique a entraîné une paralysie temporaire du membre supérieur gauche du patient puis un syndrome neurologique douloureux qui n'a pas permis à monsieur S. de suivre un schéma de rééducation normal et a laissé une neuropathie </a:t>
            </a:r>
            <a:r>
              <a:rPr lang="fr-FR" dirty="0" err="1" smtClean="0"/>
              <a:t>séquellaire</a:t>
            </a:r>
            <a:r>
              <a:rPr lang="fr-FR" dirty="0" smtClean="0"/>
              <a:t> ».</a:t>
            </a:r>
            <a:endParaRPr lang="fr-FR" dirty="0"/>
          </a:p>
        </p:txBody>
      </p:sp>
      <p:sp>
        <p:nvSpPr>
          <p:cNvPr id="4" name="Titre 3"/>
          <p:cNvSpPr>
            <a:spLocks noGrp="1"/>
          </p:cNvSpPr>
          <p:nvPr>
            <p:ph type="title"/>
          </p:nvPr>
        </p:nvSpPr>
        <p:spPr/>
        <p:txBody>
          <a:bodyPr/>
          <a:lstStyle/>
          <a:p>
            <a:pPr algn="ctr"/>
            <a:r>
              <a:rPr lang="fr-FR" dirty="0" smtClean="0"/>
              <a:t>Les faits</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pPr algn="just"/>
            <a:r>
              <a:rPr lang="fr-FR" dirty="0" smtClean="0"/>
              <a:t>Les experts ont estimé que « la très grande quantité d'anesthésique et son très grand volume doivent être tenus pour responsables d'un phénomène toxique local du fait de la durée et de l'étendue du contact, toxicité à laquelle s'est peut être ajoutée une part de lésions par compression et ischémie» et ils ont conclu à « un </a:t>
            </a:r>
            <a:r>
              <a:rPr lang="fr-FR" b="1" dirty="0" smtClean="0"/>
              <a:t>dysfonctionnement prouvé du matériel lors de l'infusion de l'anesthésique local</a:t>
            </a:r>
            <a:r>
              <a:rPr lang="fr-FR" dirty="0" smtClean="0"/>
              <a:t>, responsable des conséquences neurologiques immédiates et expliquant la constitution de la pathologie </a:t>
            </a:r>
            <a:r>
              <a:rPr lang="fr-FR" dirty="0" err="1" smtClean="0"/>
              <a:t>séquellaire</a:t>
            </a:r>
            <a:r>
              <a:rPr lang="fr-FR" dirty="0" smtClean="0"/>
              <a:t> ».</a:t>
            </a:r>
            <a:endParaRPr lang="fr-FR" dirty="0"/>
          </a:p>
        </p:txBody>
      </p:sp>
      <p:sp>
        <p:nvSpPr>
          <p:cNvPr id="3" name="Titre 2"/>
          <p:cNvSpPr>
            <a:spLocks noGrp="1"/>
          </p:cNvSpPr>
          <p:nvPr>
            <p:ph type="title"/>
          </p:nvPr>
        </p:nvSpPr>
        <p:spPr/>
        <p:txBody>
          <a:bodyPr/>
          <a:lstStyle/>
          <a:p>
            <a:pPr algn="ctr"/>
            <a:r>
              <a:rPr lang="fr-FR" dirty="0" smtClean="0"/>
              <a:t>L’expertise</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t>« </a:t>
            </a:r>
            <a:r>
              <a:rPr lang="fr-FR" b="1" dirty="0" smtClean="0"/>
              <a:t>Le diffuseur portable Baxter utilisé n'a pas été conservé , ce qui explique que le fabricant  n'ait pas été inquiété </a:t>
            </a:r>
            <a:r>
              <a:rPr lang="fr-FR" dirty="0" smtClean="0"/>
              <a:t>mais n'empêche pas de rechercher la responsabilité de l'établissement de santé et du médecin anesthésiste pour faute prouvée » .</a:t>
            </a:r>
          </a:p>
          <a:p>
            <a:pPr algn="just">
              <a:buNone/>
            </a:pPr>
            <a:endParaRPr lang="fr-FR" dirty="0" smtClean="0"/>
          </a:p>
          <a:p>
            <a:endParaRPr lang="fr-FR" dirty="0"/>
          </a:p>
        </p:txBody>
      </p:sp>
      <p:sp>
        <p:nvSpPr>
          <p:cNvPr id="3" name="Titre 2"/>
          <p:cNvSpPr>
            <a:spLocks noGrp="1"/>
          </p:cNvSpPr>
          <p:nvPr>
            <p:ph type="title"/>
          </p:nvPr>
        </p:nvSpPr>
        <p:spPr/>
        <p:txBody>
          <a:bodyPr/>
          <a:lstStyle/>
          <a:p>
            <a:pPr algn="ctr"/>
            <a:r>
              <a:rPr lang="fr-FR" dirty="0" smtClean="0"/>
              <a:t>Décision</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algn="just"/>
            <a:r>
              <a:rPr lang="fr-FR" dirty="0" smtClean="0"/>
              <a:t>« L'injection d'un anesthésique local dans un cathéter ne relève pas, comme le soutient le docteur T., du rôle propre de l'infirmier puisque ce dernier agit sur prescription médicale.</a:t>
            </a:r>
          </a:p>
          <a:p>
            <a:pPr algn="just"/>
            <a:r>
              <a:rPr lang="fr-FR" dirty="0" smtClean="0"/>
              <a:t>En l'espèce, le docteur T. a posé le cathéter à proximité d'un plexus nerveux et a effectué la première injection. En revanche, </a:t>
            </a:r>
            <a:r>
              <a:rPr lang="fr-FR" b="1" dirty="0" smtClean="0"/>
              <a:t>elle ne peut justifier d'aucune prescription médicale écrite, qualitative et quantitative, datée et signée de sa part.</a:t>
            </a:r>
            <a:endParaRPr lang="fr-FR" b="1" dirty="0"/>
          </a:p>
        </p:txBody>
      </p:sp>
      <p:sp>
        <p:nvSpPr>
          <p:cNvPr id="3" name="Titre 2"/>
          <p:cNvSpPr>
            <a:spLocks noGrp="1"/>
          </p:cNvSpPr>
          <p:nvPr>
            <p:ph type="title"/>
          </p:nvPr>
        </p:nvSpPr>
        <p:spPr/>
        <p:txBody>
          <a:bodyPr/>
          <a:lstStyle/>
          <a:p>
            <a:pPr algn="ctr"/>
            <a:r>
              <a:rPr lang="fr-FR" dirty="0" smtClean="0"/>
              <a:t>Décision</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pPr algn="just"/>
            <a:r>
              <a:rPr lang="fr-FR" dirty="0" smtClean="0"/>
              <a:t>« Dès lors, </a:t>
            </a:r>
            <a:r>
              <a:rPr lang="fr-FR" b="1" dirty="0" smtClean="0"/>
              <a:t>en l'absence de consigne précise, le personnel infirmier qui a enlevé l'appareil après la première injection n'a pu s'interroger sur le caractère prématuré de sa fin </a:t>
            </a:r>
            <a:r>
              <a:rPr lang="fr-FR" dirty="0" smtClean="0"/>
              <a:t>et avertir le médecin anesthésiste d'un débit trop rapide et d'une éventuelle défectuosité de l'appareil utilisé, ce qui aurait permis de ne pas réutiliser le matériel défectueux comme cela semble avoir été le cas à l'évidence et en tout cas, de vérifier fréquemment le débit de la seconde injection, ce qui aurait empêché le second écoulement beaucoup trop rapide et l'apparition du dommage ».</a:t>
            </a:r>
          </a:p>
          <a:p>
            <a:pPr algn="just">
              <a:buNone/>
            </a:pPr>
            <a:endParaRPr lang="fr-FR" dirty="0" smtClean="0"/>
          </a:p>
          <a:p>
            <a:pPr algn="just"/>
            <a:r>
              <a:rPr lang="fr-FR" dirty="0" smtClean="0"/>
              <a:t>Solution : responsabilité partagée pour moitié chacun par l’établissement et l’anesthésiste. </a:t>
            </a:r>
            <a:endParaRPr lang="fr-FR" dirty="0"/>
          </a:p>
        </p:txBody>
      </p:sp>
      <p:sp>
        <p:nvSpPr>
          <p:cNvPr id="3" name="Titre 2"/>
          <p:cNvSpPr>
            <a:spLocks noGrp="1"/>
          </p:cNvSpPr>
          <p:nvPr>
            <p:ph type="title"/>
          </p:nvPr>
        </p:nvSpPr>
        <p:spPr/>
        <p:txBody>
          <a:bodyPr/>
          <a:lstStyle/>
          <a:p>
            <a:pPr algn="ctr"/>
            <a:r>
              <a:rPr lang="fr-FR" dirty="0" smtClean="0"/>
              <a:t>Décision</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smtClean="0"/>
          </a:p>
          <a:p>
            <a:r>
              <a:rPr lang="fr-FR" dirty="0" smtClean="0"/>
              <a:t>Ne pas se départir d’un matériel défectueux, pour pouvoir mettre en cause le fabricant. </a:t>
            </a:r>
          </a:p>
          <a:p>
            <a:endParaRPr lang="fr-FR" dirty="0" smtClean="0"/>
          </a:p>
          <a:p>
            <a:r>
              <a:rPr lang="fr-FR" dirty="0" smtClean="0"/>
              <a:t>Qualité et suivi de la prescription. </a:t>
            </a:r>
            <a:endParaRPr lang="fr-FR" dirty="0"/>
          </a:p>
        </p:txBody>
      </p:sp>
      <p:sp>
        <p:nvSpPr>
          <p:cNvPr id="3" name="Titre 2"/>
          <p:cNvSpPr>
            <a:spLocks noGrp="1"/>
          </p:cNvSpPr>
          <p:nvPr>
            <p:ph type="title"/>
          </p:nvPr>
        </p:nvSpPr>
        <p:spPr/>
        <p:txBody>
          <a:bodyPr/>
          <a:lstStyle/>
          <a:p>
            <a:pPr algn="ctr"/>
            <a:r>
              <a:rPr lang="fr-FR" dirty="0" smtClean="0"/>
              <a:t>A retenir</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ctrTitle"/>
          </p:nvPr>
        </p:nvSpPr>
        <p:spPr/>
        <p:txBody>
          <a:bodyPr/>
          <a:lstStyle/>
          <a:p>
            <a:r>
              <a:rPr lang="fr-FR" dirty="0" smtClean="0"/>
              <a:t>III. Prescription médicament</a:t>
            </a:r>
            <a:endParaRPr lang="fr-FR" dirty="0"/>
          </a:p>
        </p:txBody>
      </p:sp>
      <p:sp>
        <p:nvSpPr>
          <p:cNvPr id="8" name="Sous-titre 7"/>
          <p:cNvSpPr>
            <a:spLocks noGrp="1"/>
          </p:cNvSpPr>
          <p:nvPr>
            <p:ph type="subTitle" idx="1"/>
          </p:nvPr>
        </p:nvSpPr>
        <p:spPr/>
        <p:txBody>
          <a:bodyPr/>
          <a:lstStyle/>
          <a:p>
            <a:r>
              <a:rPr lang="fr-FR" dirty="0" smtClean="0"/>
              <a:t>Cour de cassation, 16/05/13</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lstStyle/>
          <a:p>
            <a:pPr algn="just"/>
            <a:r>
              <a:rPr lang="fr-FR" dirty="0" smtClean="0"/>
              <a:t>Le Docteur Z a été appelé au chevet de Mme Y en raison de la survenance de céphalées à la suite de son accouchement et lui a prescrit un neuroleptique. Il ne s’est pas informé de l’effet du traitement. Retard de diagnostic d’une phlébite cérébrale.</a:t>
            </a:r>
            <a:endParaRPr lang="fr-FR" dirty="0"/>
          </a:p>
        </p:txBody>
      </p:sp>
      <p:sp>
        <p:nvSpPr>
          <p:cNvPr id="4" name="Titre 3"/>
          <p:cNvSpPr>
            <a:spLocks noGrp="1"/>
          </p:cNvSpPr>
          <p:nvPr>
            <p:ph type="title"/>
          </p:nvPr>
        </p:nvSpPr>
        <p:spPr/>
        <p:txBody>
          <a:bodyPr/>
          <a:lstStyle/>
          <a:p>
            <a:pPr algn="ctr"/>
            <a:r>
              <a:rPr lang="fr-FR" dirty="0" smtClean="0"/>
              <a:t>Les faits</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smtClean="0"/>
          </a:p>
          <a:p>
            <a:endParaRPr lang="fr-FR" dirty="0" smtClean="0"/>
          </a:p>
          <a:p>
            <a:r>
              <a:rPr lang="fr-FR" dirty="0" smtClean="0"/>
              <a:t>Je déclare n’avoir aucun conflit d’intérêts</a:t>
            </a:r>
            <a:endParaRPr lang="fr-FR" dirty="0"/>
          </a:p>
        </p:txBody>
      </p:sp>
      <p:sp>
        <p:nvSpPr>
          <p:cNvPr id="3" name="Titre 2"/>
          <p:cNvSpPr>
            <a:spLocks noGrp="1"/>
          </p:cNvSpPr>
          <p:nvPr>
            <p:ph type="title"/>
          </p:nvPr>
        </p:nvSpPr>
        <p:spPr/>
        <p:txBody>
          <a:bodyPr>
            <a:normAutofit fontScale="90000"/>
          </a:bodyPr>
          <a:lstStyle/>
          <a:p>
            <a:r>
              <a:rPr lang="fr-FR" dirty="0" smtClean="0"/>
              <a:t>Déclaration de conflits d’intérêts</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t>L’hémiplégie gauche dont souffrait Madame Y avait pour cause une phlébite cérébrale qui est « une complication classique du postpartum dont la sémiologie comporte des céphalées initiales » ; elle procède donc des suites de l’accouchement et non de l’anesthésie péridurale. </a:t>
            </a:r>
            <a:endParaRPr lang="fr-FR" dirty="0"/>
          </a:p>
        </p:txBody>
      </p:sp>
      <p:sp>
        <p:nvSpPr>
          <p:cNvPr id="3" name="Titre 2"/>
          <p:cNvSpPr>
            <a:spLocks noGrp="1"/>
          </p:cNvSpPr>
          <p:nvPr>
            <p:ph type="title"/>
          </p:nvPr>
        </p:nvSpPr>
        <p:spPr/>
        <p:txBody>
          <a:bodyPr/>
          <a:lstStyle/>
          <a:p>
            <a:pPr algn="ctr"/>
            <a:r>
              <a:rPr lang="fr-FR" dirty="0" smtClean="0"/>
              <a:t>L’expertise</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pPr algn="just"/>
            <a:r>
              <a:rPr lang="fr-FR" dirty="0" smtClean="0"/>
              <a:t>« Qu'en statuant ainsi, quand elle avait constaté que M. Z... avait été appelé au chevet de Mme Y... en raison de la survenance de céphalées et </a:t>
            </a:r>
            <a:r>
              <a:rPr lang="fr-FR" b="1" dirty="0" smtClean="0"/>
              <a:t>lui avait prescrit un neuroleptique pour les soulager, de sorte qu'il lui incombait de s'informer de l'effet de ce traitement, notamment aux fins de déterminer, en collaboration avec le gynécologue obstétricien, si ces troubles étaient en lien avec l'anesthésie ou avec l'accouchement</a:t>
            </a:r>
            <a:r>
              <a:rPr lang="fr-FR" dirty="0" smtClean="0"/>
              <a:t>, ce qui aurait pu permettre un diagnostic plus précoce, la cour d'appel n'a pas tiré les conséquences de ses constatations au regard des textes susvisés ».</a:t>
            </a:r>
          </a:p>
          <a:p>
            <a:pPr algn="just"/>
            <a:r>
              <a:rPr lang="fr-FR" dirty="0" smtClean="0"/>
              <a:t>Casse et annule l’arrêt ayant rejeté l’action en garantie du gynécologue obstétricien contre l’anesthésiste. </a:t>
            </a:r>
            <a:endParaRPr lang="fr-FR" dirty="0"/>
          </a:p>
        </p:txBody>
      </p:sp>
      <p:sp>
        <p:nvSpPr>
          <p:cNvPr id="3" name="Titre 2"/>
          <p:cNvSpPr>
            <a:spLocks noGrp="1"/>
          </p:cNvSpPr>
          <p:nvPr>
            <p:ph type="title"/>
          </p:nvPr>
        </p:nvSpPr>
        <p:spPr/>
        <p:txBody>
          <a:bodyPr/>
          <a:lstStyle/>
          <a:p>
            <a:pPr algn="ctr"/>
            <a:r>
              <a:rPr lang="fr-FR" dirty="0" smtClean="0"/>
              <a:t>Décision</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smtClean="0"/>
          </a:p>
          <a:p>
            <a:endParaRPr lang="fr-FR" dirty="0" smtClean="0"/>
          </a:p>
          <a:p>
            <a:r>
              <a:rPr lang="fr-FR" dirty="0" smtClean="0"/>
              <a:t>Dès lors qu’il a prescrit un médicament, tout praticien doit en suivre les effets. </a:t>
            </a:r>
            <a:endParaRPr lang="fr-FR" dirty="0"/>
          </a:p>
        </p:txBody>
      </p:sp>
      <p:sp>
        <p:nvSpPr>
          <p:cNvPr id="3" name="Titre 2"/>
          <p:cNvSpPr>
            <a:spLocks noGrp="1"/>
          </p:cNvSpPr>
          <p:nvPr>
            <p:ph type="title"/>
          </p:nvPr>
        </p:nvSpPr>
        <p:spPr/>
        <p:txBody>
          <a:bodyPr/>
          <a:lstStyle/>
          <a:p>
            <a:pPr algn="ctr"/>
            <a:r>
              <a:rPr lang="fr-FR" dirty="0" smtClean="0"/>
              <a:t>A retenir</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a:lstStyle/>
          <a:p>
            <a:pPr algn="ctr"/>
            <a:r>
              <a:rPr lang="fr-FR" dirty="0" smtClean="0"/>
              <a:t>IV. Prescription d’un bilan</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pPr algn="just"/>
            <a:r>
              <a:rPr lang="fr-FR" dirty="0" smtClean="0"/>
              <a:t>Patient hospitalisé en service de médecine pour un syndrome douloureux abdominal. </a:t>
            </a:r>
          </a:p>
          <a:p>
            <a:pPr algn="just"/>
            <a:r>
              <a:rPr lang="fr-FR" dirty="0" smtClean="0"/>
              <a:t>Dr R. appelé par les infirmières du service qui lui demandent de voir le patient en consultation pré-anesthésique en vue d’une éventuelle résection de la prostate, avant même que l’urologue ait vu le patient. </a:t>
            </a:r>
          </a:p>
          <a:p>
            <a:pPr algn="just"/>
            <a:r>
              <a:rPr lang="fr-FR" b="1" dirty="0" smtClean="0"/>
              <a:t>Au cours de la consultation, il prescrit un bilan, sans préciser la date à laquelle le bilan devra être réalisé ni la date de l’intervention. </a:t>
            </a:r>
          </a:p>
          <a:p>
            <a:pPr algn="just"/>
            <a:r>
              <a:rPr lang="fr-FR" b="1" dirty="0" smtClean="0"/>
              <a:t>Le soir, l’urologue passe et décide que l’intervention n’aura pas lieu car elle est inutile</a:t>
            </a:r>
            <a:r>
              <a:rPr lang="fr-FR" dirty="0" smtClean="0"/>
              <a:t>. Plus personne ne se préoccupe donc de ce patient dans l’équipe d’anesthésie. </a:t>
            </a:r>
            <a:endParaRPr lang="fr-FR" dirty="0"/>
          </a:p>
        </p:txBody>
      </p:sp>
      <p:sp>
        <p:nvSpPr>
          <p:cNvPr id="3" name="Titre 2"/>
          <p:cNvSpPr>
            <a:spLocks noGrp="1"/>
          </p:cNvSpPr>
          <p:nvPr>
            <p:ph type="title"/>
          </p:nvPr>
        </p:nvSpPr>
        <p:spPr/>
        <p:txBody>
          <a:bodyPr/>
          <a:lstStyle/>
          <a:p>
            <a:pPr algn="ctr"/>
            <a:r>
              <a:rPr lang="fr-FR" dirty="0" smtClean="0"/>
              <a:t>Les faits</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t>Huit jours plus tard, l’anesthésiste de garde est appelé pour ce patient qui est en plein état de choc septique et décède en réanimation. </a:t>
            </a:r>
          </a:p>
          <a:p>
            <a:pPr algn="just">
              <a:buNone/>
            </a:pPr>
            <a:endParaRPr lang="fr-FR" dirty="0" smtClean="0"/>
          </a:p>
          <a:p>
            <a:pPr algn="just"/>
            <a:r>
              <a:rPr lang="fr-FR" dirty="0" smtClean="0"/>
              <a:t>En regardant le bilan qui avait été prescrit, on constate </a:t>
            </a:r>
            <a:r>
              <a:rPr lang="fr-FR" b="1" dirty="0" smtClean="0"/>
              <a:t>20 000 globules blancs</a:t>
            </a:r>
            <a:r>
              <a:rPr lang="fr-FR" dirty="0" smtClean="0"/>
              <a:t>.</a:t>
            </a:r>
            <a:endParaRPr lang="fr-FR" dirty="0"/>
          </a:p>
        </p:txBody>
      </p:sp>
      <p:sp>
        <p:nvSpPr>
          <p:cNvPr id="3" name="Titre 2"/>
          <p:cNvSpPr>
            <a:spLocks noGrp="1"/>
          </p:cNvSpPr>
          <p:nvPr>
            <p:ph type="title"/>
          </p:nvPr>
        </p:nvSpPr>
        <p:spPr/>
        <p:txBody>
          <a:bodyPr/>
          <a:lstStyle/>
          <a:p>
            <a:pPr algn="ctr"/>
            <a:r>
              <a:rPr lang="fr-FR" dirty="0" smtClean="0"/>
              <a:t>Les faits</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t>L’expert met l’anesthésiste hors de cause </a:t>
            </a:r>
            <a:r>
              <a:rPr lang="fr-FR" b="1" dirty="0" smtClean="0"/>
              <a:t>au seul motif que</a:t>
            </a:r>
            <a:r>
              <a:rPr lang="fr-FR" dirty="0" smtClean="0"/>
              <a:t> la date à laquelle le bilan devait revenir et celle de l’intervention n’étant pas mentionnées sur sa prescription, </a:t>
            </a:r>
            <a:r>
              <a:rPr lang="fr-FR" b="1" dirty="0" smtClean="0"/>
              <a:t>l’anesthésiste ne pouvait pas savoir que les résultats du bilan étaient disponibles </a:t>
            </a:r>
            <a:r>
              <a:rPr lang="fr-FR" dirty="0" smtClean="0"/>
              <a:t>le jour même ou le lendemain.</a:t>
            </a:r>
          </a:p>
          <a:p>
            <a:pPr algn="just"/>
            <a:endParaRPr lang="fr-FR" dirty="0" smtClean="0"/>
          </a:p>
          <a:p>
            <a:pPr algn="just"/>
            <a:r>
              <a:rPr lang="fr-FR" dirty="0" smtClean="0"/>
              <a:t>Mise hors de cause de l’anesthésiste. </a:t>
            </a:r>
            <a:endParaRPr lang="fr-FR" dirty="0"/>
          </a:p>
        </p:txBody>
      </p:sp>
      <p:sp>
        <p:nvSpPr>
          <p:cNvPr id="3" name="Titre 2"/>
          <p:cNvSpPr>
            <a:spLocks noGrp="1"/>
          </p:cNvSpPr>
          <p:nvPr>
            <p:ph type="title"/>
          </p:nvPr>
        </p:nvSpPr>
        <p:spPr/>
        <p:txBody>
          <a:bodyPr/>
          <a:lstStyle/>
          <a:p>
            <a:pPr algn="ctr"/>
            <a:r>
              <a:rPr lang="fr-FR" dirty="0" smtClean="0"/>
              <a:t>L’expertise</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r>
              <a:rPr lang="fr-FR" dirty="0" smtClean="0"/>
              <a:t>L’anesthésiste a eu beaucoup de chance…</a:t>
            </a:r>
          </a:p>
          <a:p>
            <a:endParaRPr lang="fr-FR" dirty="0" smtClean="0"/>
          </a:p>
          <a:p>
            <a:pPr algn="just"/>
            <a:r>
              <a:rPr lang="fr-FR" dirty="0" smtClean="0"/>
              <a:t>A contrario, si le bilan avait été expressément demandé pour le jour même, la responsabilité de l’anesthésiste était quasi-certaine : tout praticien doit suivre le bilan qu’il a prescrit. </a:t>
            </a:r>
            <a:endParaRPr lang="fr-FR" dirty="0"/>
          </a:p>
        </p:txBody>
      </p:sp>
      <p:sp>
        <p:nvSpPr>
          <p:cNvPr id="3" name="Titre 2"/>
          <p:cNvSpPr>
            <a:spLocks noGrp="1"/>
          </p:cNvSpPr>
          <p:nvPr>
            <p:ph type="title"/>
          </p:nvPr>
        </p:nvSpPr>
        <p:spPr/>
        <p:txBody>
          <a:bodyPr/>
          <a:lstStyle/>
          <a:p>
            <a:pPr algn="ctr"/>
            <a:r>
              <a:rPr lang="fr-FR" dirty="0" smtClean="0"/>
              <a:t>A retenir</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smtClean="0"/>
              <a:t>V. Présence constante auprès du patient</a:t>
            </a:r>
            <a:endParaRPr lang="fr-FR" dirty="0"/>
          </a:p>
        </p:txBody>
      </p:sp>
      <p:sp>
        <p:nvSpPr>
          <p:cNvPr id="5" name="Sous-titre 4"/>
          <p:cNvSpPr>
            <a:spLocks noGrp="1"/>
          </p:cNvSpPr>
          <p:nvPr>
            <p:ph type="subTitle" idx="1"/>
          </p:nvPr>
        </p:nvSpPr>
        <p:spPr/>
        <p:txBody>
          <a:bodyPr/>
          <a:lstStyle/>
          <a:p>
            <a:r>
              <a:rPr lang="fr-FR" dirty="0" smtClean="0"/>
              <a:t>Cour d’appel de Paris, 30/06/10</a:t>
            </a: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algn="just"/>
            <a:r>
              <a:rPr lang="fr-FR" dirty="0" smtClean="0"/>
              <a:t>Mini-lifting et </a:t>
            </a:r>
            <a:r>
              <a:rPr lang="fr-FR" dirty="0" err="1" smtClean="0"/>
              <a:t>lipo-aspiration</a:t>
            </a:r>
            <a:r>
              <a:rPr lang="fr-FR" dirty="0" smtClean="0"/>
              <a:t>.</a:t>
            </a:r>
          </a:p>
          <a:p>
            <a:pPr algn="just">
              <a:buNone/>
            </a:pPr>
            <a:endParaRPr lang="fr-FR" dirty="0" smtClean="0"/>
          </a:p>
          <a:p>
            <a:pPr algn="just"/>
            <a:r>
              <a:rPr lang="fr-FR" dirty="0" smtClean="0"/>
              <a:t>L’anesthésiste, Docteur S., réalise une prémédication puis une intubation à l'aide d'une sonde armée, non fixée.</a:t>
            </a:r>
          </a:p>
          <a:p>
            <a:pPr algn="just">
              <a:buNone/>
            </a:pPr>
            <a:endParaRPr lang="fr-FR" dirty="0" smtClean="0"/>
          </a:p>
          <a:p>
            <a:pPr algn="just"/>
            <a:r>
              <a:rPr lang="fr-FR" dirty="0" smtClean="0"/>
              <a:t>Après le début de l'intervention, le Docteur S. quitte la salle d'opération, pour remplacer un confrère chargé d'examens d'endoscopies, alors qu'aucun des patients devant subir ces examens n'était encore endormi.</a:t>
            </a:r>
            <a:endParaRPr lang="fr-FR" dirty="0"/>
          </a:p>
        </p:txBody>
      </p:sp>
      <p:sp>
        <p:nvSpPr>
          <p:cNvPr id="3" name="Titre 2"/>
          <p:cNvSpPr>
            <a:spLocks noGrp="1"/>
          </p:cNvSpPr>
          <p:nvPr>
            <p:ph type="title"/>
          </p:nvPr>
        </p:nvSpPr>
        <p:spPr/>
        <p:txBody>
          <a:bodyPr/>
          <a:lstStyle/>
          <a:p>
            <a:pPr algn="ctr"/>
            <a:r>
              <a:rPr lang="fr-FR" dirty="0" smtClean="0"/>
              <a:t>Les faits</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smtClean="0"/>
          </a:p>
          <a:p>
            <a:r>
              <a:rPr lang="fr-FR" dirty="0" smtClean="0"/>
              <a:t>Méthode et sources : </a:t>
            </a:r>
          </a:p>
          <a:p>
            <a:pPr>
              <a:buNone/>
            </a:pPr>
            <a:r>
              <a:rPr lang="fr-FR" dirty="0" smtClean="0"/>
              <a:t>- sélection parmi 200 décisions de justice (2009 à 2014) sur la base de données Lexis-</a:t>
            </a:r>
            <a:r>
              <a:rPr lang="fr-FR" dirty="0" err="1" smtClean="0"/>
              <a:t>Nexis</a:t>
            </a:r>
            <a:r>
              <a:rPr lang="fr-FR" dirty="0" smtClean="0"/>
              <a:t> ;</a:t>
            </a:r>
            <a:endParaRPr lang="fr-FR" dirty="0"/>
          </a:p>
          <a:p>
            <a:pPr>
              <a:buNone/>
            </a:pPr>
            <a:r>
              <a:rPr lang="fr-FR" smtClean="0"/>
              <a:t>- dossiers </a:t>
            </a:r>
            <a:r>
              <a:rPr lang="fr-FR" dirty="0" smtClean="0"/>
              <a:t>communiqués par des anesthésistes-réanimateurs.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pPr algn="just"/>
            <a:r>
              <a:rPr lang="fr-FR" dirty="0" smtClean="0"/>
              <a:t>Le Docteur G., chargé de l'anesthésie d'un autre patient, dans une autre salle, accepte cependant de remplacer le Docteur S. auprès de la patiente.</a:t>
            </a:r>
          </a:p>
          <a:p>
            <a:pPr algn="just">
              <a:buNone/>
            </a:pPr>
            <a:endParaRPr lang="fr-FR" dirty="0" smtClean="0"/>
          </a:p>
          <a:p>
            <a:pPr algn="just"/>
            <a:r>
              <a:rPr lang="fr-FR" dirty="0" smtClean="0"/>
              <a:t>En cours de matinée, du fait du déclenchement d'une alarme détectant chez la patiente un problème de tension ou un problème cardiaque, alors qu'aucun anesthésiste n'était présent, le Docteur S. est appelé auprès de la patiente, pose une perfusion avant de quitter les lieux, sans procéder à une auscultation de sa patiente, et de partir déjeuner avec le confrère qu'il avait remplacé.</a:t>
            </a:r>
            <a:endParaRPr lang="fr-FR" dirty="0"/>
          </a:p>
        </p:txBody>
      </p:sp>
      <p:sp>
        <p:nvSpPr>
          <p:cNvPr id="3" name="Titre 2"/>
          <p:cNvSpPr>
            <a:spLocks noGrp="1"/>
          </p:cNvSpPr>
          <p:nvPr>
            <p:ph type="title"/>
          </p:nvPr>
        </p:nvSpPr>
        <p:spPr/>
        <p:txBody>
          <a:bodyPr/>
          <a:lstStyle/>
          <a:p>
            <a:pPr algn="ctr"/>
            <a:r>
              <a:rPr lang="fr-FR" dirty="0" smtClean="0"/>
              <a:t>Les faits</a:t>
            </a: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pPr algn="just"/>
            <a:r>
              <a:rPr lang="fr-FR" dirty="0" smtClean="0"/>
              <a:t>Le Docteur G. constate, en se rendant dans la salle où se trouvait la patiente, que cette perfusion a été posée, avant de quitter les lieux.</a:t>
            </a:r>
          </a:p>
          <a:p>
            <a:pPr algn="just">
              <a:buNone/>
            </a:pPr>
            <a:endParaRPr lang="fr-FR" dirty="0" smtClean="0"/>
          </a:p>
          <a:p>
            <a:pPr algn="just"/>
            <a:r>
              <a:rPr lang="fr-FR" dirty="0" smtClean="0"/>
              <a:t>Le chirurgien plasticien change de côté la tête de sa patiente, hors la présence de tout anesthésiste, pour poursuivre son intervention. Aucun anesthésiste n'a donc vérifié, lors de cette </a:t>
            </a:r>
            <a:r>
              <a:rPr lang="fr-FR" dirty="0" err="1" smtClean="0"/>
              <a:t>manoeuvre</a:t>
            </a:r>
            <a:r>
              <a:rPr lang="fr-FR" dirty="0" smtClean="0"/>
              <a:t>, le positionnement de la sonde d'intubation, non fixée.</a:t>
            </a:r>
          </a:p>
          <a:p>
            <a:pPr algn="just"/>
            <a:endParaRPr lang="fr-FR" dirty="0"/>
          </a:p>
        </p:txBody>
      </p:sp>
      <p:sp>
        <p:nvSpPr>
          <p:cNvPr id="3" name="Titre 2"/>
          <p:cNvSpPr>
            <a:spLocks noGrp="1"/>
          </p:cNvSpPr>
          <p:nvPr>
            <p:ph type="title"/>
          </p:nvPr>
        </p:nvSpPr>
        <p:spPr/>
        <p:txBody>
          <a:bodyPr/>
          <a:lstStyle/>
          <a:p>
            <a:pPr algn="ctr"/>
            <a:r>
              <a:rPr lang="fr-FR" dirty="0" smtClean="0"/>
              <a:t>Les faits</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algn="just"/>
            <a:r>
              <a:rPr lang="fr-FR" dirty="0" smtClean="0"/>
              <a:t>Des alarmes sont, après avoir retenti précédemment, accidentellement ou volontairement inhibées ou réglées si bas qu'elles sont inaudibles.</a:t>
            </a:r>
          </a:p>
          <a:p>
            <a:pPr algn="just"/>
            <a:endParaRPr lang="fr-FR" dirty="0" smtClean="0"/>
          </a:p>
          <a:p>
            <a:pPr algn="just"/>
            <a:r>
              <a:rPr lang="fr-FR" dirty="0" smtClean="0"/>
              <a:t>Le chirurgien, alors qu'il achève l'intervention de mini-lifting, constate, en procédant à l'enlèvement des champs opératoires, que la patiente est victime d'un arrêt cardio-respiratoire, vers 12h30, alors qu'aucun anesthésiste n’est présent auprès d'elle.</a:t>
            </a:r>
            <a:endParaRPr lang="fr-FR" dirty="0"/>
          </a:p>
        </p:txBody>
      </p:sp>
      <p:sp>
        <p:nvSpPr>
          <p:cNvPr id="3" name="Titre 2"/>
          <p:cNvSpPr>
            <a:spLocks noGrp="1"/>
          </p:cNvSpPr>
          <p:nvPr>
            <p:ph type="title"/>
          </p:nvPr>
        </p:nvSpPr>
        <p:spPr/>
        <p:txBody>
          <a:bodyPr/>
          <a:lstStyle/>
          <a:p>
            <a:pPr algn="ctr"/>
            <a:r>
              <a:rPr lang="fr-FR" dirty="0" smtClean="0"/>
              <a:t>Les faits</a:t>
            </a: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t>Appelé en urgence, le Docteur G. (qui n’a jamais quitté le bloc opératoire) constate cet arrêt cardiaque et l'inhibition de l'alarme sonore. Des manœuvres de réanimation sont entreprises, sans remédier à l'arrêt cardiaque survenu. Constat du décès à 13 h.</a:t>
            </a:r>
            <a:endParaRPr lang="fr-FR" dirty="0"/>
          </a:p>
        </p:txBody>
      </p:sp>
      <p:sp>
        <p:nvSpPr>
          <p:cNvPr id="3" name="Titre 2"/>
          <p:cNvSpPr>
            <a:spLocks noGrp="1"/>
          </p:cNvSpPr>
          <p:nvPr>
            <p:ph type="title"/>
          </p:nvPr>
        </p:nvSpPr>
        <p:spPr/>
        <p:txBody>
          <a:bodyPr/>
          <a:lstStyle/>
          <a:p>
            <a:pPr algn="ctr"/>
            <a:r>
              <a:rPr lang="fr-FR" dirty="0" smtClean="0"/>
              <a:t>Les faits</a:t>
            </a:r>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t>La cause du décès est incertaine, en l’absence d’autopsie, mais quelle que soit cette cause, </a:t>
            </a:r>
            <a:r>
              <a:rPr lang="fr-FR" b="1" dirty="0" smtClean="0"/>
              <a:t>l’absence de surveillance continue de l’anesthésie et la neutralisation des alarmes n’ont pas permis de diagnostiquer rapidement l’incident et d’en corriger les effets, à l’origine du décès de la patiente. </a:t>
            </a:r>
          </a:p>
          <a:p>
            <a:pPr>
              <a:buNone/>
            </a:pPr>
            <a:endParaRPr lang="fr-FR" dirty="0"/>
          </a:p>
        </p:txBody>
      </p:sp>
      <p:sp>
        <p:nvSpPr>
          <p:cNvPr id="3" name="Titre 2"/>
          <p:cNvSpPr>
            <a:spLocks noGrp="1"/>
          </p:cNvSpPr>
          <p:nvPr>
            <p:ph type="title"/>
          </p:nvPr>
        </p:nvSpPr>
        <p:spPr/>
        <p:txBody>
          <a:bodyPr/>
          <a:lstStyle/>
          <a:p>
            <a:pPr algn="ctr"/>
            <a:r>
              <a:rPr lang="fr-FR" dirty="0" smtClean="0"/>
              <a:t>L’expertise</a:t>
            </a: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pPr algn="just"/>
            <a:r>
              <a:rPr lang="fr-FR" u="sng" dirty="0" smtClean="0"/>
              <a:t>Docteur S.:</a:t>
            </a:r>
          </a:p>
          <a:p>
            <a:pPr algn="just"/>
            <a:endParaRPr lang="fr-FR" dirty="0" smtClean="0"/>
          </a:p>
          <a:p>
            <a:pPr algn="just"/>
            <a:r>
              <a:rPr lang="fr-FR" dirty="0" smtClean="0"/>
              <a:t>« Le Docteur S. a décidé de quitter la patiente dont il avait la charge pour remplacer un confrère et pratiquer, à sa place, des examens présentant, par nature, moins de risques pour les patients qu'une anesthésie opératoire, examens dont il n'est pas démontré que l'un d'eux était urgent.</a:t>
            </a:r>
          </a:p>
          <a:p>
            <a:pPr algn="just"/>
            <a:r>
              <a:rPr lang="fr-FR" dirty="0" smtClean="0"/>
              <a:t>Dans l'hypothèse où le confrère remplacé par lui était appelé pour une urgence vitale, rien n'interdisait au Docteur S. de lui conseiller de différer les examens non urgents qu'il devait pratiquer, en faisant valoir l'obligation impérieuse qui était la sienne de rester auprès de sa patiente ».</a:t>
            </a:r>
            <a:endParaRPr lang="fr-FR" dirty="0"/>
          </a:p>
        </p:txBody>
      </p:sp>
      <p:sp>
        <p:nvSpPr>
          <p:cNvPr id="3" name="Titre 2"/>
          <p:cNvSpPr>
            <a:spLocks noGrp="1"/>
          </p:cNvSpPr>
          <p:nvPr>
            <p:ph type="title"/>
          </p:nvPr>
        </p:nvSpPr>
        <p:spPr/>
        <p:txBody>
          <a:bodyPr/>
          <a:lstStyle/>
          <a:p>
            <a:pPr algn="ctr"/>
            <a:r>
              <a:rPr lang="fr-FR" dirty="0" smtClean="0"/>
              <a:t>Décision</a:t>
            </a:r>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endParaRPr lang="fr-FR" dirty="0" smtClean="0"/>
          </a:p>
          <a:p>
            <a:pPr algn="just"/>
            <a:endParaRPr lang="fr-FR" dirty="0" smtClean="0"/>
          </a:p>
          <a:p>
            <a:pPr algn="just"/>
            <a:r>
              <a:rPr lang="fr-FR" dirty="0" smtClean="0"/>
              <a:t>« Il a, ainsi, accepté de faire courir un risque à la patiente dont il avait la charge et </a:t>
            </a:r>
            <a:r>
              <a:rPr lang="fr-FR" b="1" dirty="0" smtClean="0"/>
              <a:t>n'a nullement annihilé ce risque en se faisant remplacer par un confrère déjà en charge d'une autre anesthésie opératoire </a:t>
            </a:r>
            <a:r>
              <a:rPr lang="fr-FR" dirty="0" smtClean="0"/>
              <a:t>».</a:t>
            </a:r>
          </a:p>
        </p:txBody>
      </p:sp>
      <p:sp>
        <p:nvSpPr>
          <p:cNvPr id="3" name="Titre 2"/>
          <p:cNvSpPr>
            <a:spLocks noGrp="1"/>
          </p:cNvSpPr>
          <p:nvPr>
            <p:ph type="title"/>
          </p:nvPr>
        </p:nvSpPr>
        <p:spPr/>
        <p:txBody>
          <a:bodyPr/>
          <a:lstStyle/>
          <a:p>
            <a:pPr algn="ctr"/>
            <a:r>
              <a:rPr lang="fr-FR" dirty="0" smtClean="0"/>
              <a:t>Décision</a:t>
            </a:r>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u="sng" dirty="0" smtClean="0"/>
              <a:t>Docteur G. :</a:t>
            </a:r>
          </a:p>
          <a:p>
            <a:endParaRPr lang="fr-FR" u="sng" dirty="0" smtClean="0"/>
          </a:p>
          <a:p>
            <a:pPr algn="just"/>
            <a:r>
              <a:rPr lang="fr-FR" dirty="0" smtClean="0"/>
              <a:t>« Dès lors que le Docteur G. </a:t>
            </a:r>
            <a:r>
              <a:rPr lang="fr-FR" b="1" dirty="0" smtClean="0"/>
              <a:t>a accepté de remplacer son confrère, se sachant déjà en charge d'une autre anesthésie opératoire</a:t>
            </a:r>
            <a:r>
              <a:rPr lang="fr-FR" dirty="0" smtClean="0"/>
              <a:t>, et alors que ce confrère ne justifiait pas d'une absolue nécessité de quitter sa patiente pour aller procéder à des examens d'endoscopie, il ne peut soutenir avoir été 'placé devant le fait accompli‘ ».</a:t>
            </a:r>
            <a:endParaRPr lang="fr-FR" u="sng" dirty="0"/>
          </a:p>
        </p:txBody>
      </p:sp>
      <p:sp>
        <p:nvSpPr>
          <p:cNvPr id="3" name="Titre 2"/>
          <p:cNvSpPr>
            <a:spLocks noGrp="1"/>
          </p:cNvSpPr>
          <p:nvPr>
            <p:ph type="title"/>
          </p:nvPr>
        </p:nvSpPr>
        <p:spPr/>
        <p:txBody>
          <a:bodyPr/>
          <a:lstStyle/>
          <a:p>
            <a:pPr algn="ctr"/>
            <a:r>
              <a:rPr lang="fr-FR" dirty="0" smtClean="0"/>
              <a:t>Décision</a:t>
            </a:r>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t>« Ayant accepté de remplacer son confrère auprès de la patiente, il apparaît avoir été peu présent auprès d'elle et jamais de façon continue ».</a:t>
            </a:r>
          </a:p>
          <a:p>
            <a:pPr algn="just"/>
            <a:r>
              <a:rPr lang="fr-FR" dirty="0" smtClean="0"/>
              <a:t>« Il apparaît ne pas avoir communiqué utilement avec son confrère ».</a:t>
            </a:r>
          </a:p>
          <a:p>
            <a:pPr algn="just"/>
            <a:r>
              <a:rPr lang="fr-FR" dirty="0" smtClean="0"/>
              <a:t>« Le Docteur G. n'oppose donc, au </a:t>
            </a:r>
            <a:r>
              <a:rPr lang="fr-FR" b="1" dirty="0" smtClean="0"/>
              <a:t>caractère manifeste de sa négligence</a:t>
            </a:r>
            <a:r>
              <a:rPr lang="fr-FR" dirty="0" smtClean="0"/>
              <a:t>, constitutif d'un manquement à ses obligations, aucune contestation sérieuse »</a:t>
            </a:r>
            <a:endParaRPr lang="fr-FR" dirty="0"/>
          </a:p>
        </p:txBody>
      </p:sp>
      <p:sp>
        <p:nvSpPr>
          <p:cNvPr id="3" name="Titre 2"/>
          <p:cNvSpPr>
            <a:spLocks noGrp="1"/>
          </p:cNvSpPr>
          <p:nvPr>
            <p:ph type="title"/>
          </p:nvPr>
        </p:nvSpPr>
        <p:spPr/>
        <p:txBody>
          <a:bodyPr/>
          <a:lstStyle/>
          <a:p>
            <a:pPr algn="ctr"/>
            <a:r>
              <a:rPr lang="fr-FR" dirty="0" smtClean="0"/>
              <a:t>Décision</a:t>
            </a:r>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u="sng" dirty="0" smtClean="0"/>
              <a:t>Chirurgien plasticien :</a:t>
            </a:r>
          </a:p>
          <a:p>
            <a:pPr algn="just"/>
            <a:r>
              <a:rPr lang="fr-FR" dirty="0" smtClean="0"/>
              <a:t>« Il appartiendra aux juges du fond de déterminer […] si le chirurgien pouvait, avec des chances d'être entendu, ordonner à l'un de ses confrères anesthésiste de rester auprès de cette patiente, alors que les experts ont relevé que ce chirurgien n'exerçait pas d'autorité sur l'anesthésiste, s'agissant de sa présence en salle d'opération ».</a:t>
            </a:r>
          </a:p>
        </p:txBody>
      </p:sp>
      <p:sp>
        <p:nvSpPr>
          <p:cNvPr id="3" name="Titre 2"/>
          <p:cNvSpPr>
            <a:spLocks noGrp="1"/>
          </p:cNvSpPr>
          <p:nvPr>
            <p:ph type="title"/>
          </p:nvPr>
        </p:nvSpPr>
        <p:spPr/>
        <p:txBody>
          <a:bodyPr/>
          <a:lstStyle/>
          <a:p>
            <a:pPr algn="ctr"/>
            <a:r>
              <a:rPr lang="fr-FR" dirty="0" smtClean="0"/>
              <a:t>Décision</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a:normAutofit/>
          </a:bodyPr>
          <a:lstStyle/>
          <a:p>
            <a:pPr algn="ctr"/>
            <a:r>
              <a:rPr lang="fr-FR" dirty="0" smtClean="0"/>
              <a:t>I. Délégation d’acte à l’IADE</a:t>
            </a:r>
            <a:endParaRPr lang="fr-FR" dirty="0"/>
          </a:p>
        </p:txBody>
      </p:sp>
      <p:sp>
        <p:nvSpPr>
          <p:cNvPr id="4" name="Sous-titre 3"/>
          <p:cNvSpPr>
            <a:spLocks noGrp="1"/>
          </p:cNvSpPr>
          <p:nvPr>
            <p:ph type="subTitle" idx="1"/>
          </p:nvPr>
        </p:nvSpPr>
        <p:spPr/>
        <p:txBody>
          <a:bodyPr/>
          <a:lstStyle/>
          <a:p>
            <a:r>
              <a:rPr lang="fr-FR" dirty="0" smtClean="0"/>
              <a:t>Cour d’appel de Chambéry, 27/11/12</a:t>
            </a:r>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endParaRPr lang="fr-FR" dirty="0" smtClean="0"/>
          </a:p>
          <a:p>
            <a:pPr algn="just"/>
            <a:endParaRPr lang="fr-FR" dirty="0" smtClean="0"/>
          </a:p>
          <a:p>
            <a:pPr algn="just"/>
            <a:endParaRPr lang="fr-FR" dirty="0" smtClean="0"/>
          </a:p>
          <a:p>
            <a:pPr algn="just"/>
            <a:r>
              <a:rPr lang="fr-FR" dirty="0" smtClean="0"/>
              <a:t>Solution : </a:t>
            </a:r>
            <a:r>
              <a:rPr lang="fr-FR" b="1" dirty="0" smtClean="0"/>
              <a:t>condamnation in </a:t>
            </a:r>
            <a:r>
              <a:rPr lang="fr-FR" b="1" dirty="0" err="1" smtClean="0"/>
              <a:t>solidum</a:t>
            </a:r>
            <a:r>
              <a:rPr lang="fr-FR" b="1" dirty="0" smtClean="0"/>
              <a:t> </a:t>
            </a:r>
            <a:r>
              <a:rPr lang="fr-FR" dirty="0" smtClean="0"/>
              <a:t>du Docteur S. et du Docteur G. </a:t>
            </a:r>
            <a:endParaRPr lang="fr-FR" dirty="0"/>
          </a:p>
        </p:txBody>
      </p:sp>
      <p:sp>
        <p:nvSpPr>
          <p:cNvPr id="3" name="Titre 2"/>
          <p:cNvSpPr>
            <a:spLocks noGrp="1"/>
          </p:cNvSpPr>
          <p:nvPr>
            <p:ph type="title"/>
          </p:nvPr>
        </p:nvSpPr>
        <p:spPr/>
        <p:txBody>
          <a:bodyPr/>
          <a:lstStyle/>
          <a:p>
            <a:pPr algn="ctr"/>
            <a:r>
              <a:rPr lang="fr-FR" dirty="0" smtClean="0"/>
              <a:t>Décision</a:t>
            </a:r>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t>Le médecin qui accepte de remplacer un confrère et se trouve ainsi seul pour deux salles est </a:t>
            </a:r>
            <a:r>
              <a:rPr lang="fr-FR" b="1" dirty="0" smtClean="0"/>
              <a:t>aussi responsable que l’anesthésiste qu’il a accepté de relayer. </a:t>
            </a:r>
          </a:p>
          <a:p>
            <a:pPr algn="just"/>
            <a:endParaRPr lang="fr-FR" dirty="0" smtClean="0"/>
          </a:p>
          <a:p>
            <a:pPr algn="just"/>
            <a:r>
              <a:rPr lang="fr-FR" dirty="0" smtClean="0"/>
              <a:t>N.B: le médecin qui accepte de remplacer ou de relayer un confrère endosse de toute façon sa part de responsabilité.</a:t>
            </a:r>
            <a:endParaRPr lang="fr-FR" dirty="0"/>
          </a:p>
        </p:txBody>
      </p:sp>
      <p:sp>
        <p:nvSpPr>
          <p:cNvPr id="3" name="Titre 2"/>
          <p:cNvSpPr>
            <a:spLocks noGrp="1"/>
          </p:cNvSpPr>
          <p:nvPr>
            <p:ph type="title"/>
          </p:nvPr>
        </p:nvSpPr>
        <p:spPr/>
        <p:txBody>
          <a:bodyPr/>
          <a:lstStyle/>
          <a:p>
            <a:pPr algn="ctr"/>
            <a:r>
              <a:rPr lang="fr-FR" dirty="0" smtClean="0"/>
              <a:t>A retenir</a:t>
            </a:r>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fontScale="90000"/>
          </a:bodyPr>
          <a:lstStyle/>
          <a:p>
            <a:r>
              <a:rPr lang="fr-FR" dirty="0" smtClean="0"/>
              <a:t>VI. Solidarité entre chirurgien et anesthésiste</a:t>
            </a:r>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00000"/>
          </a:xfrm>
        </p:spPr>
        <p:txBody>
          <a:bodyPr>
            <a:normAutofit lnSpcReduction="10000"/>
          </a:bodyPr>
          <a:lstStyle/>
          <a:p>
            <a:pPr algn="just"/>
            <a:r>
              <a:rPr lang="fr-FR" dirty="0" smtClean="0"/>
              <a:t>Intervention de chirurgie du pied (pied plat valgus d’apparition rapide). </a:t>
            </a:r>
            <a:r>
              <a:rPr lang="fr-FR" b="1" dirty="0" smtClean="0"/>
              <a:t>Lésion du nerf sciatique</a:t>
            </a:r>
            <a:r>
              <a:rPr lang="fr-FR" dirty="0" smtClean="0"/>
              <a:t> apparue en </a:t>
            </a:r>
            <a:r>
              <a:rPr lang="fr-FR" dirty="0" err="1" smtClean="0"/>
              <a:t>post-opératoire</a:t>
            </a:r>
            <a:r>
              <a:rPr lang="fr-FR" dirty="0" smtClean="0"/>
              <a:t>. </a:t>
            </a:r>
          </a:p>
          <a:p>
            <a:pPr algn="just"/>
            <a:endParaRPr lang="fr-FR" dirty="0" smtClean="0"/>
          </a:p>
          <a:p>
            <a:pPr algn="just"/>
            <a:r>
              <a:rPr lang="fr-FR" b="1" u="sng" dirty="0" smtClean="0"/>
              <a:t>Expertise</a:t>
            </a:r>
            <a:r>
              <a:rPr lang="fr-FR" b="1" dirty="0" smtClean="0"/>
              <a:t> </a:t>
            </a:r>
            <a:r>
              <a:rPr lang="fr-FR" dirty="0" smtClean="0"/>
              <a:t>: la lésion est due non à une faute de l’anesthésiste mais à un aléa thérapeutique. </a:t>
            </a:r>
          </a:p>
          <a:p>
            <a:pPr algn="just">
              <a:buNone/>
            </a:pPr>
            <a:r>
              <a:rPr lang="fr-FR" dirty="0" smtClean="0"/>
              <a:t>	L’intervention a été correctement réalisée mais </a:t>
            </a:r>
            <a:r>
              <a:rPr lang="fr-FR" b="1" dirty="0" smtClean="0"/>
              <a:t>l’indication opératoire posée par le chirurgien n’était pas justifiée d’emblée </a:t>
            </a:r>
            <a:r>
              <a:rPr lang="fr-FR" dirty="0" smtClean="0"/>
              <a:t>(traitement médical recommandé en 1</a:t>
            </a:r>
            <a:r>
              <a:rPr lang="fr-FR" baseline="30000" dirty="0" smtClean="0"/>
              <a:t>ère</a:t>
            </a:r>
            <a:r>
              <a:rPr lang="fr-FR" dirty="0" smtClean="0"/>
              <a:t> intention).</a:t>
            </a:r>
          </a:p>
          <a:p>
            <a:pPr algn="just">
              <a:buNone/>
            </a:pPr>
            <a:endParaRPr lang="fr-FR" dirty="0" smtClean="0"/>
          </a:p>
        </p:txBody>
      </p:sp>
      <p:sp>
        <p:nvSpPr>
          <p:cNvPr id="3" name="Titre 2"/>
          <p:cNvSpPr>
            <a:spLocks noGrp="1"/>
          </p:cNvSpPr>
          <p:nvPr>
            <p:ph type="title"/>
          </p:nvPr>
        </p:nvSpPr>
        <p:spPr/>
        <p:txBody>
          <a:bodyPr/>
          <a:lstStyle/>
          <a:p>
            <a:pPr algn="ctr"/>
            <a:r>
              <a:rPr lang="fr-FR" dirty="0" smtClean="0"/>
              <a:t>Cas n° 1</a:t>
            </a:r>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buNone/>
            </a:pPr>
            <a:endParaRPr lang="fr-FR" dirty="0" smtClean="0"/>
          </a:p>
          <a:p>
            <a:pPr algn="just">
              <a:buNone/>
            </a:pPr>
            <a:endParaRPr lang="fr-FR" i="1" dirty="0" smtClean="0"/>
          </a:p>
          <a:p>
            <a:pPr algn="just"/>
            <a:r>
              <a:rPr lang="fr-FR" b="1" u="sng" dirty="0" smtClean="0"/>
              <a:t>Conclusion des experts</a:t>
            </a:r>
            <a:r>
              <a:rPr lang="fr-FR" dirty="0" smtClean="0"/>
              <a:t> : l’anesthésiste est mis hors de cause, s’agissant d’un aléa thérapeutique, mais </a:t>
            </a:r>
            <a:r>
              <a:rPr lang="fr-FR" b="1" dirty="0" smtClean="0"/>
              <a:t>le chirurgien est responsable de l’entier préjudice car il n’aurait pas dû procéder à l’intervention sans laquelle le risque ne se serait pas réalisé. </a:t>
            </a:r>
          </a:p>
        </p:txBody>
      </p:sp>
      <p:sp>
        <p:nvSpPr>
          <p:cNvPr id="3" name="Titre 2"/>
          <p:cNvSpPr>
            <a:spLocks noGrp="1"/>
          </p:cNvSpPr>
          <p:nvPr>
            <p:ph type="title"/>
          </p:nvPr>
        </p:nvSpPr>
        <p:spPr/>
        <p:txBody>
          <a:bodyPr/>
          <a:lstStyle/>
          <a:p>
            <a:pPr algn="ctr"/>
            <a:r>
              <a:rPr lang="fr-FR" dirty="0" smtClean="0"/>
              <a:t>Cas n° 1</a:t>
            </a:r>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smtClean="0"/>
              <a:t>Intervention de by-pass gastrique. Septicémie survenue après le lâchage de la suture. Décès de la patiente. </a:t>
            </a:r>
          </a:p>
          <a:p>
            <a:endParaRPr lang="fr-FR" dirty="0" smtClean="0"/>
          </a:p>
          <a:p>
            <a:r>
              <a:rPr lang="fr-FR" b="1" u="sng" dirty="0" smtClean="0"/>
              <a:t>Expertise</a:t>
            </a:r>
            <a:r>
              <a:rPr lang="fr-FR" dirty="0" smtClean="0"/>
              <a:t> : </a:t>
            </a:r>
          </a:p>
          <a:p>
            <a:pPr>
              <a:buFontTx/>
              <a:buChar char="-"/>
            </a:pPr>
            <a:r>
              <a:rPr lang="fr-FR" b="1" dirty="0" smtClean="0"/>
              <a:t>Indication non justifiée</a:t>
            </a:r>
            <a:r>
              <a:rPr lang="fr-FR" dirty="0" smtClean="0"/>
              <a:t> ;</a:t>
            </a:r>
          </a:p>
          <a:p>
            <a:pPr>
              <a:buFontTx/>
              <a:buChar char="-"/>
            </a:pPr>
            <a:r>
              <a:rPr lang="fr-FR" dirty="0" smtClean="0"/>
              <a:t>Défaut d’information de la patiente par le chirurgien ;</a:t>
            </a:r>
          </a:p>
          <a:p>
            <a:pPr>
              <a:buFontTx/>
              <a:buChar char="-"/>
            </a:pPr>
            <a:r>
              <a:rPr lang="fr-FR" b="1" dirty="0" smtClean="0"/>
              <a:t>Retard à intervenir de nouveau, sur décision conjointe du chirurgien et de l’anesthésiste. </a:t>
            </a:r>
            <a:r>
              <a:rPr lang="fr-FR" dirty="0" smtClean="0"/>
              <a:t>Perte de chance estimée à 90 %.</a:t>
            </a:r>
            <a:endParaRPr lang="fr-FR" dirty="0"/>
          </a:p>
        </p:txBody>
      </p:sp>
      <p:sp>
        <p:nvSpPr>
          <p:cNvPr id="3" name="Titre 2"/>
          <p:cNvSpPr>
            <a:spLocks noGrp="1"/>
          </p:cNvSpPr>
          <p:nvPr>
            <p:ph type="title"/>
          </p:nvPr>
        </p:nvSpPr>
        <p:spPr/>
        <p:txBody>
          <a:bodyPr>
            <a:normAutofit fontScale="90000"/>
          </a:bodyPr>
          <a:lstStyle/>
          <a:p>
            <a:r>
              <a:rPr lang="fr-FR" dirty="0" smtClean="0"/>
              <a:t>Cour d’appel de Rennes, 14/05/14</a:t>
            </a:r>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t>« En vertu de la </a:t>
            </a:r>
            <a:r>
              <a:rPr lang="fr-FR" b="1" dirty="0" smtClean="0"/>
              <a:t>théorie de l’équivalence des conditions</a:t>
            </a:r>
            <a:r>
              <a:rPr lang="fr-FR" dirty="0" smtClean="0"/>
              <a:t>, si une faute médicale a été, fût-ce pour partie, à l’origine d’un dommage, son auteur est tenu à réparation ». </a:t>
            </a:r>
          </a:p>
          <a:p>
            <a:pPr algn="just">
              <a:buNone/>
            </a:pPr>
            <a:endParaRPr lang="fr-FR" dirty="0" smtClean="0"/>
          </a:p>
          <a:p>
            <a:pPr algn="just"/>
            <a:r>
              <a:rPr lang="fr-FR" b="1" dirty="0" smtClean="0"/>
              <a:t>Partage de responsabilité </a:t>
            </a:r>
            <a:r>
              <a:rPr lang="fr-FR" dirty="0" smtClean="0"/>
              <a:t>: chirurgien (qui a commis 3 fautes) = 80 %, anesthésiste (qui a commis une faute ayant entraîné le retard de l’intervention) = 20 %.</a:t>
            </a:r>
            <a:endParaRPr lang="fr-FR" dirty="0"/>
          </a:p>
        </p:txBody>
      </p:sp>
      <p:sp>
        <p:nvSpPr>
          <p:cNvPr id="3" name="Titre 2"/>
          <p:cNvSpPr>
            <a:spLocks noGrp="1"/>
          </p:cNvSpPr>
          <p:nvPr>
            <p:ph type="title"/>
          </p:nvPr>
        </p:nvSpPr>
        <p:spPr/>
        <p:txBody>
          <a:bodyPr>
            <a:normAutofit fontScale="90000"/>
          </a:bodyPr>
          <a:lstStyle/>
          <a:p>
            <a:r>
              <a:rPr lang="fr-FR" dirty="0" smtClean="0"/>
              <a:t>Cour d’appel de Rennes, 14/05/14</a:t>
            </a:r>
            <a:endParaRPr lang="fr-F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smtClean="0"/>
          </a:p>
          <a:p>
            <a:endParaRPr lang="fr-FR" dirty="0" smtClean="0"/>
          </a:p>
          <a:p>
            <a:pPr algn="ctr"/>
            <a:r>
              <a:rPr lang="fr-FR" sz="4400" b="1" dirty="0" smtClean="0"/>
              <a:t>Merci de votre attention !</a:t>
            </a:r>
            <a:endParaRPr lang="fr-FR" sz="4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124744"/>
            <a:ext cx="8229600" cy="4882547"/>
          </a:xfrm>
        </p:spPr>
        <p:txBody>
          <a:bodyPr>
            <a:normAutofit fontScale="85000" lnSpcReduction="20000"/>
          </a:bodyPr>
          <a:lstStyle/>
          <a:p>
            <a:pPr algn="just"/>
            <a:r>
              <a:rPr lang="fr-FR" dirty="0" smtClean="0"/>
              <a:t>Intervention sous anesthésie générale en raison d’une otite sévère.</a:t>
            </a:r>
          </a:p>
          <a:p>
            <a:pPr algn="just"/>
            <a:endParaRPr lang="fr-FR" dirty="0" smtClean="0"/>
          </a:p>
          <a:p>
            <a:pPr algn="just"/>
            <a:r>
              <a:rPr lang="fr-FR" dirty="0" smtClean="0"/>
              <a:t>« L'induction anesthésique a été pratiquée par un </a:t>
            </a:r>
            <a:r>
              <a:rPr lang="fr-FR" b="1" dirty="0" smtClean="0"/>
              <a:t>infirmier salarié du docteur H. en l'absence de ce dernier retenu par une autre intervention dans le même établissement </a:t>
            </a:r>
            <a:r>
              <a:rPr lang="fr-FR" dirty="0" smtClean="0"/>
              <a:t>; il a procédé à </a:t>
            </a:r>
            <a:r>
              <a:rPr lang="fr-FR" b="1" dirty="0" smtClean="0"/>
              <a:t>l'intubation </a:t>
            </a:r>
            <a:r>
              <a:rPr lang="fr-FR" b="1" dirty="0" err="1" smtClean="0"/>
              <a:t>endo</a:t>
            </a:r>
            <a:r>
              <a:rPr lang="fr-FR" b="1" dirty="0" smtClean="0"/>
              <a:t>-</a:t>
            </a:r>
            <a:r>
              <a:rPr lang="fr-FR" b="1" dirty="0" err="1" smtClean="0"/>
              <a:t>oesophagienne</a:t>
            </a:r>
            <a:r>
              <a:rPr lang="fr-FR" b="1" dirty="0" smtClean="0"/>
              <a:t> de la patiente et non à son intubation </a:t>
            </a:r>
            <a:r>
              <a:rPr lang="fr-FR" b="1" dirty="0" err="1" smtClean="0"/>
              <a:t>endo</a:t>
            </a:r>
            <a:r>
              <a:rPr lang="fr-FR" b="1" dirty="0" smtClean="0"/>
              <a:t>-trachéale </a:t>
            </a:r>
            <a:r>
              <a:rPr lang="fr-FR" dirty="0" smtClean="0"/>
              <a:t>prévue ; ce geste a entraîné une anoxie avec arrêt </a:t>
            </a:r>
            <a:r>
              <a:rPr lang="fr-FR" dirty="0" err="1" smtClean="0"/>
              <a:t>cardio</a:t>
            </a:r>
            <a:r>
              <a:rPr lang="fr-FR" dirty="0" smtClean="0"/>
              <a:t> circulatoire, ranimé par le docteur H., suivi d'une anoxie cérébrale et un coma profond s'améliorant sur environ quarante heures ». </a:t>
            </a:r>
          </a:p>
          <a:p>
            <a:pPr algn="just"/>
            <a:endParaRPr lang="fr-FR" dirty="0" smtClean="0"/>
          </a:p>
          <a:p>
            <a:pPr algn="just"/>
            <a:r>
              <a:rPr lang="fr-FR" dirty="0" smtClean="0"/>
              <a:t>IPP = 30 %</a:t>
            </a:r>
            <a:endParaRPr lang="fr-FR" dirty="0"/>
          </a:p>
        </p:txBody>
      </p:sp>
      <p:sp>
        <p:nvSpPr>
          <p:cNvPr id="3" name="Titre 2"/>
          <p:cNvSpPr>
            <a:spLocks noGrp="1"/>
          </p:cNvSpPr>
          <p:nvPr>
            <p:ph type="title"/>
          </p:nvPr>
        </p:nvSpPr>
        <p:spPr>
          <a:xfrm>
            <a:off x="457200" y="0"/>
            <a:ext cx="8229600" cy="1124744"/>
          </a:xfrm>
        </p:spPr>
        <p:txBody>
          <a:bodyPr/>
          <a:lstStyle/>
          <a:p>
            <a:pPr algn="ctr"/>
            <a:r>
              <a:rPr lang="fr-FR" dirty="0" smtClean="0"/>
              <a:t>Les faits</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196752"/>
            <a:ext cx="8229600" cy="4810539"/>
          </a:xfrm>
        </p:spPr>
        <p:txBody>
          <a:bodyPr/>
          <a:lstStyle/>
          <a:p>
            <a:endParaRPr lang="fr-FR" dirty="0" smtClean="0"/>
          </a:p>
          <a:p>
            <a:pPr algn="just"/>
            <a:r>
              <a:rPr lang="fr-FR" dirty="0" smtClean="0"/>
              <a:t>« L'expert a considéré que </a:t>
            </a:r>
            <a:r>
              <a:rPr lang="fr-FR" b="1" dirty="0" smtClean="0"/>
              <a:t>l'infirmier n'avait pas respecté les bonnes pratiques professionnelles</a:t>
            </a:r>
            <a:r>
              <a:rPr lang="fr-FR" dirty="0" smtClean="0"/>
              <a:t> et abusé de sa compétence paramédicale en procédant maladroitement à l'intubation </a:t>
            </a:r>
            <a:r>
              <a:rPr lang="fr-FR" dirty="0" err="1" smtClean="0"/>
              <a:t>endotrachéale</a:t>
            </a:r>
            <a:r>
              <a:rPr lang="fr-FR" dirty="0" smtClean="0"/>
              <a:t> dont procèdent directement les dommages ».</a:t>
            </a:r>
            <a:endParaRPr lang="fr-FR" dirty="0"/>
          </a:p>
        </p:txBody>
      </p:sp>
      <p:sp>
        <p:nvSpPr>
          <p:cNvPr id="3" name="Titre 2"/>
          <p:cNvSpPr>
            <a:spLocks noGrp="1"/>
          </p:cNvSpPr>
          <p:nvPr>
            <p:ph type="title"/>
          </p:nvPr>
        </p:nvSpPr>
        <p:spPr>
          <a:xfrm>
            <a:off x="457200" y="274638"/>
            <a:ext cx="8229600" cy="850106"/>
          </a:xfrm>
        </p:spPr>
        <p:txBody>
          <a:bodyPr/>
          <a:lstStyle/>
          <a:p>
            <a:pPr algn="ctr"/>
            <a:r>
              <a:rPr lang="fr-FR" dirty="0" smtClean="0"/>
              <a:t>L’expertise</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pPr marL="0" indent="0" algn="just">
              <a:lnSpc>
                <a:spcPct val="110000"/>
              </a:lnSpc>
              <a:spcBef>
                <a:spcPts val="0"/>
              </a:spcBef>
            </a:pPr>
            <a:r>
              <a:rPr lang="fr-FR" dirty="0" smtClean="0"/>
              <a:t>« Attendu que </a:t>
            </a:r>
            <a:r>
              <a:rPr lang="fr-FR" b="1" dirty="0" smtClean="0"/>
              <a:t>la cour ne voit pas la différence alléguée entre le décret du 15 mars 1993 et celui du 11 février 2002 </a:t>
            </a:r>
            <a:r>
              <a:rPr lang="fr-FR" dirty="0" smtClean="0"/>
              <a:t>quant au point en litige, tous deux, selon les textes rapportés par monsieur H. permettant à l'infirmier de 'participer à l'application des techniques suivantes ...' ou à 'appliquer les techniques suivantes' </a:t>
            </a:r>
            <a:r>
              <a:rPr lang="fr-FR" b="1" dirty="0" smtClean="0"/>
              <a:t>'à condition qu'un médecin puisse intervenir à tout moment', le décret de 2002 précisant que ce médecin doit être anesthésiste réanimateur </a:t>
            </a:r>
            <a:r>
              <a:rPr lang="fr-FR" dirty="0" smtClean="0"/>
              <a:t>»</a:t>
            </a:r>
          </a:p>
          <a:p>
            <a:pPr marL="0" indent="0" algn="just">
              <a:lnSpc>
                <a:spcPct val="110000"/>
              </a:lnSpc>
              <a:spcBef>
                <a:spcPts val="0"/>
              </a:spcBef>
            </a:pPr>
            <a:r>
              <a:rPr lang="fr-FR" i="1" dirty="0" smtClean="0"/>
              <a:t>N.B.: ancien et actuel décret de compétence des IADE.</a:t>
            </a:r>
            <a:endParaRPr lang="fr-FR" i="1" dirty="0"/>
          </a:p>
        </p:txBody>
      </p:sp>
      <p:sp>
        <p:nvSpPr>
          <p:cNvPr id="3" name="Titre 2"/>
          <p:cNvSpPr>
            <a:spLocks noGrp="1"/>
          </p:cNvSpPr>
          <p:nvPr>
            <p:ph type="title"/>
          </p:nvPr>
        </p:nvSpPr>
        <p:spPr>
          <a:xfrm>
            <a:off x="457200" y="274638"/>
            <a:ext cx="8229600" cy="922114"/>
          </a:xfrm>
        </p:spPr>
        <p:txBody>
          <a:bodyPr/>
          <a:lstStyle/>
          <a:p>
            <a:pPr algn="ctr"/>
            <a:r>
              <a:rPr lang="fr-FR" dirty="0" smtClean="0"/>
              <a:t>Décision</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t>« Que, dès lors, </a:t>
            </a:r>
            <a:r>
              <a:rPr lang="fr-FR" b="1" dirty="0" smtClean="0"/>
              <a:t>la faute du médecin qui reconnaît que l'infirmier était son préposé, qu'il n'était pas dans la salle d'opération au moment où celui-ci a exécuté les faits fautifs, ce dont il résulte qu'il n'intervenait pas à tout moment mais seulement quand il était appelé, est établie </a:t>
            </a:r>
            <a:r>
              <a:rPr lang="fr-FR" dirty="0" smtClean="0"/>
              <a:t> ;</a:t>
            </a:r>
          </a:p>
          <a:p>
            <a:pPr marL="0" indent="0" algn="just">
              <a:lnSpc>
                <a:spcPct val="110000"/>
              </a:lnSpc>
              <a:spcBef>
                <a:spcPts val="0"/>
              </a:spcBef>
            </a:pPr>
            <a:endParaRPr lang="fr-FR" dirty="0"/>
          </a:p>
        </p:txBody>
      </p:sp>
      <p:sp>
        <p:nvSpPr>
          <p:cNvPr id="3" name="Titre 2"/>
          <p:cNvSpPr>
            <a:spLocks noGrp="1"/>
          </p:cNvSpPr>
          <p:nvPr>
            <p:ph type="title"/>
          </p:nvPr>
        </p:nvSpPr>
        <p:spPr>
          <a:xfrm>
            <a:off x="457200" y="274638"/>
            <a:ext cx="8229600" cy="922114"/>
          </a:xfrm>
        </p:spPr>
        <p:txBody>
          <a:bodyPr/>
          <a:lstStyle/>
          <a:p>
            <a:pPr algn="ctr"/>
            <a:r>
              <a:rPr lang="fr-FR" dirty="0" smtClean="0"/>
              <a:t>Décision</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marL="0" indent="0" algn="just">
              <a:lnSpc>
                <a:spcPct val="110000"/>
              </a:lnSpc>
              <a:spcBef>
                <a:spcPts val="0"/>
              </a:spcBef>
            </a:pPr>
            <a:r>
              <a:rPr lang="fr-FR" dirty="0" smtClean="0"/>
              <a:t>« Attendu que, sur le préjudice, la </a:t>
            </a:r>
            <a:r>
              <a:rPr lang="fr-FR" b="1" dirty="0" smtClean="0"/>
              <a:t>chance perdue de madame O.</a:t>
            </a:r>
            <a:r>
              <a:rPr lang="fr-FR" dirty="0" smtClean="0"/>
              <a:t> est celle de bénéficier des soins attentifs permettant à l'opération de se dérouler dans de bonnes conditions et que la totalité de son préjudice, ainsi que l'ont retenu les premiers juges, est imputable à la faute du docteur H. »</a:t>
            </a:r>
          </a:p>
          <a:p>
            <a:pPr marL="0" indent="0" algn="just">
              <a:lnSpc>
                <a:spcPct val="110000"/>
              </a:lnSpc>
              <a:spcBef>
                <a:spcPts val="0"/>
              </a:spcBef>
            </a:pPr>
            <a:endParaRPr lang="fr-FR" dirty="0" smtClean="0"/>
          </a:p>
          <a:p>
            <a:pPr marL="0" indent="0" algn="just">
              <a:lnSpc>
                <a:spcPct val="110000"/>
              </a:lnSpc>
              <a:spcBef>
                <a:spcPts val="0"/>
              </a:spcBef>
            </a:pPr>
            <a:r>
              <a:rPr lang="fr-FR" dirty="0" smtClean="0"/>
              <a:t>Solution : anesthésiste condamné à indemniser l’entier préjudice de la patiente. </a:t>
            </a:r>
            <a:endParaRPr lang="fr-FR" dirty="0"/>
          </a:p>
        </p:txBody>
      </p:sp>
      <p:sp>
        <p:nvSpPr>
          <p:cNvPr id="3" name="Titre 2"/>
          <p:cNvSpPr>
            <a:spLocks noGrp="1"/>
          </p:cNvSpPr>
          <p:nvPr>
            <p:ph type="title"/>
          </p:nvPr>
        </p:nvSpPr>
        <p:spPr>
          <a:xfrm>
            <a:off x="457200" y="274638"/>
            <a:ext cx="8229600" cy="922114"/>
          </a:xfrm>
        </p:spPr>
        <p:txBody>
          <a:bodyPr/>
          <a:lstStyle/>
          <a:p>
            <a:pPr algn="ctr"/>
            <a:r>
              <a:rPr lang="fr-FR" dirty="0" smtClean="0"/>
              <a:t>Décision</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369</TotalTime>
  <Words>1295</Words>
  <Application>Microsoft Office PowerPoint</Application>
  <PresentationFormat>Affichage à l'écran (4:3)</PresentationFormat>
  <Paragraphs>171</Paragraphs>
  <Slides>47</Slides>
  <Notes>0</Notes>
  <HiddenSlides>0</HiddenSlides>
  <MMClips>0</MMClips>
  <ScaleCrop>false</ScaleCrop>
  <HeadingPairs>
    <vt:vector size="4" baseType="variant">
      <vt:variant>
        <vt:lpstr>Thème</vt:lpstr>
      </vt:variant>
      <vt:variant>
        <vt:i4>1</vt:i4>
      </vt:variant>
      <vt:variant>
        <vt:lpstr>Titres des diapositives</vt:lpstr>
      </vt:variant>
      <vt:variant>
        <vt:i4>47</vt:i4>
      </vt:variant>
    </vt:vector>
  </HeadingPairs>
  <TitlesOfParts>
    <vt:vector size="48" baseType="lpstr">
      <vt:lpstr>Rotonde</vt:lpstr>
      <vt:lpstr>  c’est arrivé un jour…à un anesthésiste-réanimateur : histoires vraies </vt:lpstr>
      <vt:lpstr>Déclaration de conflits d’intérêts</vt:lpstr>
      <vt:lpstr>Diapositive 3</vt:lpstr>
      <vt:lpstr>I. Délégation d’acte à l’IADE</vt:lpstr>
      <vt:lpstr>Les faits</vt:lpstr>
      <vt:lpstr>L’expertise</vt:lpstr>
      <vt:lpstr>Décision</vt:lpstr>
      <vt:lpstr>Décision</vt:lpstr>
      <vt:lpstr>Décision</vt:lpstr>
      <vt:lpstr>A retenir</vt:lpstr>
      <vt:lpstr>II. Prescription  Dispositif défectueux</vt:lpstr>
      <vt:lpstr>Les faits</vt:lpstr>
      <vt:lpstr>L’expertise</vt:lpstr>
      <vt:lpstr>Décision</vt:lpstr>
      <vt:lpstr>Décision</vt:lpstr>
      <vt:lpstr>Décision</vt:lpstr>
      <vt:lpstr>A retenir</vt:lpstr>
      <vt:lpstr>III. Prescription médicament</vt:lpstr>
      <vt:lpstr>Les faits</vt:lpstr>
      <vt:lpstr>L’expertise</vt:lpstr>
      <vt:lpstr>Décision</vt:lpstr>
      <vt:lpstr>A retenir</vt:lpstr>
      <vt:lpstr>IV. Prescription d’un bilan</vt:lpstr>
      <vt:lpstr>Les faits</vt:lpstr>
      <vt:lpstr>Les faits</vt:lpstr>
      <vt:lpstr>L’expertise</vt:lpstr>
      <vt:lpstr>A retenir</vt:lpstr>
      <vt:lpstr>V. Présence constante auprès du patient</vt:lpstr>
      <vt:lpstr>Les faits</vt:lpstr>
      <vt:lpstr>Les faits</vt:lpstr>
      <vt:lpstr>Les faits</vt:lpstr>
      <vt:lpstr>Les faits</vt:lpstr>
      <vt:lpstr>Les faits</vt:lpstr>
      <vt:lpstr>L’expertise</vt:lpstr>
      <vt:lpstr>Décision</vt:lpstr>
      <vt:lpstr>Décision</vt:lpstr>
      <vt:lpstr>Décision</vt:lpstr>
      <vt:lpstr>Décision</vt:lpstr>
      <vt:lpstr>Décision</vt:lpstr>
      <vt:lpstr>Décision</vt:lpstr>
      <vt:lpstr>A retenir</vt:lpstr>
      <vt:lpstr>VI. Solidarité entre chirurgien et anesthésiste</vt:lpstr>
      <vt:lpstr>Cas n° 1</vt:lpstr>
      <vt:lpstr>Cas n° 1</vt:lpstr>
      <vt:lpstr>Cour d’appel de Rennes, 14/05/14</vt:lpstr>
      <vt:lpstr>Cour d’appel de Rennes, 14/05/14</vt:lpstr>
      <vt:lpstr>Diapositive 47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c’est arrivé un jour…à un anesthésiste-réanimateur : histoires vraies</dc:title>
  <dc:creator>Maïalen</dc:creator>
  <cp:lastModifiedBy>Maïalen</cp:lastModifiedBy>
  <cp:revision>16</cp:revision>
  <dcterms:created xsi:type="dcterms:W3CDTF">2014-09-13T19:43:11Z</dcterms:created>
  <dcterms:modified xsi:type="dcterms:W3CDTF">2014-09-18T05:59:37Z</dcterms:modified>
</cp:coreProperties>
</file>