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1" r:id="rId4"/>
    <p:sldId id="262" r:id="rId5"/>
    <p:sldId id="260" r:id="rId6"/>
    <p:sldId id="263" r:id="rId7"/>
    <p:sldId id="266" r:id="rId8"/>
    <p:sldId id="268" r:id="rId9"/>
    <p:sldId id="269" r:id="rId10"/>
    <p:sldId id="28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79" r:id="rId21"/>
    <p:sldId id="280" r:id="rId22"/>
    <p:sldId id="282" r:id="rId23"/>
    <p:sldId id="285" r:id="rId24"/>
    <p:sldId id="284" r:id="rId25"/>
    <p:sldId id="286" r:id="rId26"/>
    <p:sldId id="287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DF356-343D-40FB-B710-FF6602C6D2BE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6CC54-4B5F-4720-9D9C-D92984553B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9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CC54-4B5F-4720-9D9C-D92984553B2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14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CC54-4B5F-4720-9D9C-D92984553B2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72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2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5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08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41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94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69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9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88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0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>
                <a:tint val="80000"/>
                <a:satMod val="300000"/>
                <a:lumMod val="38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8BF6-055C-447E-B0C2-E75B5F8F2D78}" type="datetimeFigureOut">
              <a:rPr lang="fr-FR" smtClean="0"/>
              <a:pPr/>
              <a:t>19/03/2014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6772-99F6-4D6F-A5BD-ECB59FB01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01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Photos\pont-normand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96772"/>
            <a:ext cx="9144000" cy="69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1052736"/>
            <a:ext cx="754982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survient l’accident </a:t>
            </a:r>
          </a:p>
          <a:p>
            <a:pPr algn="ctr"/>
            <a:r>
              <a:rPr lang="fr-FR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d’anesthésie ? </a:t>
            </a:r>
          </a:p>
          <a:p>
            <a:pPr algn="ctr"/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 que la patient a fait </a:t>
            </a:r>
          </a:p>
          <a:p>
            <a:pPr algn="ctr"/>
            <a:r>
              <a:rPr lang="fr-F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complication inévitable</a:t>
            </a:r>
            <a:endParaRPr lang="fr-FR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255" y="5517232"/>
            <a:ext cx="34900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Dr Marilyn GOSGNACH</a:t>
            </a:r>
          </a:p>
          <a:p>
            <a:r>
              <a:rPr lang="fr-FR" sz="2400" b="1" dirty="0" smtClean="0"/>
              <a:t>Hôpital Privé</a:t>
            </a:r>
            <a:r>
              <a:rPr lang="fr-FR" sz="2800" b="1" dirty="0" smtClean="0"/>
              <a:t> </a:t>
            </a:r>
            <a:r>
              <a:rPr lang="fr-FR" sz="2400" b="1" dirty="0" smtClean="0"/>
              <a:t>de l’Estuaire</a:t>
            </a:r>
          </a:p>
          <a:p>
            <a:r>
              <a:rPr lang="fr-FR" sz="2400" b="1" dirty="0" smtClean="0"/>
              <a:t>Le Havre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846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492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Expérience de l’aviation civile (2)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3480" y="1044024"/>
            <a:ext cx="781252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CREW RESSOURCE MANAGEMENT TRAINING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21732" y="1825669"/>
            <a:ext cx="186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</a:t>
            </a:r>
            <a:endParaRPr lang="fr-F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86049" y="4284627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Concience</a:t>
            </a:r>
            <a:r>
              <a:rPr lang="fr-FR" sz="2400" b="1" dirty="0" smtClean="0"/>
              <a:t> de </a:t>
            </a:r>
          </a:p>
          <a:p>
            <a:r>
              <a:rPr lang="fr-FR" sz="2400" b="1" dirty="0" smtClean="0"/>
              <a:t>la situation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686425" y="5913388"/>
            <a:ext cx="174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7981" y="304291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 la charge de travail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23728" y="5346456"/>
            <a:ext cx="157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Leadership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433057" y="5115624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98070" y="4337995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de décision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34993" y="3094808"/>
            <a:ext cx="2086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 des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automatismes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555776" y="2410444"/>
            <a:ext cx="864096" cy="632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2789684" y="2467581"/>
            <a:ext cx="864096" cy="1870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195321" y="2467581"/>
            <a:ext cx="274131" cy="31097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392604" y="2418107"/>
            <a:ext cx="1040453" cy="25230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559741" y="2410444"/>
            <a:ext cx="1380411" cy="17913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835949" y="2352359"/>
            <a:ext cx="1362121" cy="8429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3140224" y="2457601"/>
            <a:ext cx="861895" cy="28888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492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Expérience de l’aviation civile (3)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635" y="646570"/>
            <a:ext cx="8822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« </a:t>
            </a:r>
            <a:r>
              <a:rPr lang="fr-FR" sz="2000" b="1" dirty="0" err="1" smtClean="0"/>
              <a:t>Error</a:t>
            </a:r>
            <a:r>
              <a:rPr lang="fr-FR" sz="2000" b="1" dirty="0" smtClean="0"/>
              <a:t>, stress and </a:t>
            </a:r>
            <a:r>
              <a:rPr lang="fr-FR" sz="2000" b="1" dirty="0" err="1" smtClean="0"/>
              <a:t>teamwork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medicine</a:t>
            </a:r>
            <a:r>
              <a:rPr lang="fr-FR" sz="2000" b="1" dirty="0" smtClean="0"/>
              <a:t> and aviation : cross </a:t>
            </a:r>
            <a:r>
              <a:rPr lang="fr-FR" sz="2000" b="1" dirty="0" err="1" smtClean="0"/>
              <a:t>sectional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surveys</a:t>
            </a:r>
            <a:r>
              <a:rPr lang="fr-FR" sz="2000" b="1" dirty="0" smtClean="0"/>
              <a:t> »</a:t>
            </a:r>
          </a:p>
          <a:p>
            <a:r>
              <a:rPr lang="fr-FR" sz="2000" b="1" i="1" dirty="0" smtClean="0"/>
              <a:t>J </a:t>
            </a:r>
            <a:r>
              <a:rPr lang="fr-FR" sz="2000" b="1" i="1" dirty="0" err="1" smtClean="0"/>
              <a:t>Sexton</a:t>
            </a:r>
            <a:r>
              <a:rPr lang="fr-FR" sz="2000" b="1" i="1" dirty="0" smtClean="0"/>
              <a:t>, R </a:t>
            </a:r>
            <a:r>
              <a:rPr lang="fr-FR" sz="2000" b="1" i="1" dirty="0" err="1" smtClean="0"/>
              <a:t>Helmreich</a:t>
            </a:r>
            <a:r>
              <a:rPr lang="fr-FR" sz="2000" b="1" i="1" dirty="0" smtClean="0"/>
              <a:t>. BMJ 2000: 320: 745 - 749</a:t>
            </a:r>
            <a:endParaRPr lang="fr-FR" sz="2000" b="1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789365"/>
            <a:ext cx="851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1. </a:t>
            </a:r>
            <a:r>
              <a:rPr lang="fr-FR" sz="2400" b="1" u="sng" dirty="0" err="1" smtClean="0"/>
              <a:t>Even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when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fatigued</a:t>
            </a:r>
            <a:r>
              <a:rPr lang="fr-FR" sz="2400" b="1" u="sng" dirty="0" smtClean="0"/>
              <a:t>, I </a:t>
            </a:r>
            <a:r>
              <a:rPr lang="fr-FR" sz="2400" b="1" u="sng" dirty="0" err="1" smtClean="0"/>
              <a:t>perform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effectively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during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critical</a:t>
            </a:r>
            <a:r>
              <a:rPr lang="fr-FR" sz="2400" b="1" u="sng" dirty="0" smtClean="0"/>
              <a:t> phases</a:t>
            </a:r>
          </a:p>
          <a:p>
            <a:r>
              <a:rPr lang="fr-FR" sz="2400" b="1" u="sng" dirty="0"/>
              <a:t>o</a:t>
            </a:r>
            <a:r>
              <a:rPr lang="fr-FR" sz="2400" b="1" u="sng" dirty="0" smtClean="0"/>
              <a:t>f </a:t>
            </a:r>
            <a:r>
              <a:rPr lang="fr-FR" sz="2400" b="1" u="sng" dirty="0" err="1" smtClean="0"/>
              <a:t>operations</a:t>
            </a:r>
            <a:r>
              <a:rPr lang="fr-FR" sz="2400" b="1" u="sng" dirty="0" smtClean="0"/>
              <a:t>/ patient care :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74672"/>
              </p:ext>
            </p:extLst>
          </p:nvPr>
        </p:nvGraphicFramePr>
        <p:xfrm>
          <a:off x="2052924" y="2924944"/>
          <a:ext cx="640750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3435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Anesthésistes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Chirurgiens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95553" y="4005064"/>
            <a:ext cx="8647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2. Junior team </a:t>
            </a:r>
            <a:r>
              <a:rPr lang="fr-FR" sz="2400" b="1" u="sng" dirty="0" err="1" smtClean="0"/>
              <a:t>members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sould</a:t>
            </a:r>
            <a:r>
              <a:rPr lang="fr-FR" sz="2400" b="1" u="sng" dirty="0" smtClean="0"/>
              <a:t> not question the </a:t>
            </a:r>
            <a:r>
              <a:rPr lang="fr-FR" sz="2400" b="1" u="sng" dirty="0" err="1" smtClean="0"/>
              <a:t>decisions</a:t>
            </a:r>
            <a:r>
              <a:rPr lang="fr-FR" sz="2400" b="1" u="sng" dirty="0" smtClean="0"/>
              <a:t> made by</a:t>
            </a:r>
          </a:p>
          <a:p>
            <a:r>
              <a:rPr lang="fr-FR" sz="2400" b="1" u="sng" dirty="0"/>
              <a:t>s</a:t>
            </a:r>
            <a:r>
              <a:rPr lang="fr-FR" sz="2400" b="1" u="sng" dirty="0" smtClean="0"/>
              <a:t>enior team </a:t>
            </a:r>
            <a:r>
              <a:rPr lang="fr-FR" sz="2400" b="1" u="sng" dirty="0" err="1" smtClean="0"/>
              <a:t>members</a:t>
            </a:r>
            <a:r>
              <a:rPr lang="fr-FR" sz="2400" b="1" u="sng" dirty="0" smtClean="0"/>
              <a:t>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20579"/>
              </p:ext>
            </p:extLst>
          </p:nvPr>
        </p:nvGraphicFramePr>
        <p:xfrm>
          <a:off x="2052924" y="5091732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Anesthésistes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Chirurgiens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84 %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55 %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11560" y="3068960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AGREE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02656" y="5229200"/>
            <a:ext cx="1454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DISAGREE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548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492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Expérience de l’aviation civile (4)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635" y="646570"/>
            <a:ext cx="8822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« </a:t>
            </a:r>
            <a:r>
              <a:rPr lang="fr-FR" sz="2000" b="1" dirty="0" err="1" smtClean="0"/>
              <a:t>Error</a:t>
            </a:r>
            <a:r>
              <a:rPr lang="fr-FR" sz="2000" b="1" dirty="0" smtClean="0"/>
              <a:t>, stress and </a:t>
            </a:r>
            <a:r>
              <a:rPr lang="fr-FR" sz="2000" b="1" dirty="0" err="1" smtClean="0"/>
              <a:t>teamwork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medicine</a:t>
            </a:r>
            <a:r>
              <a:rPr lang="fr-FR" sz="2000" b="1" dirty="0" smtClean="0"/>
              <a:t> and aviation : cross </a:t>
            </a:r>
            <a:r>
              <a:rPr lang="fr-FR" sz="2000" b="1" dirty="0" err="1" smtClean="0"/>
              <a:t>sectional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surveys</a:t>
            </a:r>
            <a:r>
              <a:rPr lang="fr-FR" sz="2000" b="1" dirty="0" smtClean="0"/>
              <a:t> »</a:t>
            </a:r>
          </a:p>
          <a:p>
            <a:r>
              <a:rPr lang="fr-FR" sz="2000" b="1" i="1" dirty="0" smtClean="0"/>
              <a:t>J </a:t>
            </a:r>
            <a:r>
              <a:rPr lang="fr-FR" sz="2000" b="1" i="1" dirty="0" err="1" smtClean="0"/>
              <a:t>Sexton</a:t>
            </a:r>
            <a:r>
              <a:rPr lang="fr-FR" sz="2000" b="1" i="1" dirty="0" smtClean="0"/>
              <a:t>, R </a:t>
            </a:r>
            <a:r>
              <a:rPr lang="fr-FR" sz="2000" b="1" i="1" dirty="0" err="1" smtClean="0"/>
              <a:t>Helmreich</a:t>
            </a:r>
            <a:r>
              <a:rPr lang="fr-FR" sz="2000" b="1" i="1" dirty="0" smtClean="0"/>
              <a:t>. BMJ 2000: 320: 745 - 749</a:t>
            </a:r>
            <a:endParaRPr lang="fr-FR" sz="20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789365"/>
            <a:ext cx="8894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u="sng" dirty="0" smtClean="0"/>
              <a:t>A </a:t>
            </a:r>
            <a:r>
              <a:rPr lang="fr-FR" sz="2400" b="1" u="sng" dirty="0" err="1" smtClean="0"/>
              <a:t>truly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professionnal</a:t>
            </a:r>
            <a:r>
              <a:rPr lang="fr-FR" sz="2400" b="1" u="sng" dirty="0" smtClean="0"/>
              <a:t> team </a:t>
            </a:r>
            <a:r>
              <a:rPr lang="fr-FR" sz="2400" b="1" u="sng" dirty="0" err="1" smtClean="0"/>
              <a:t>member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can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leave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personal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problems</a:t>
            </a:r>
            <a:endParaRPr lang="fr-FR" sz="2400" b="1" u="sng" dirty="0" smtClean="0"/>
          </a:p>
          <a:p>
            <a:r>
              <a:rPr lang="fr-FR" sz="2400" b="1" u="sng" dirty="0" err="1"/>
              <a:t>b</a:t>
            </a:r>
            <a:r>
              <a:rPr lang="fr-FR" sz="2400" b="1" u="sng" dirty="0" err="1" smtClean="0"/>
              <a:t>ehind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when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working</a:t>
            </a:r>
            <a:r>
              <a:rPr lang="fr-FR" sz="2400" b="1" u="sng" dirty="0" smtClean="0"/>
              <a:t> in the operating </a:t>
            </a:r>
            <a:r>
              <a:rPr lang="fr-FR" sz="2400" b="1" u="sng" dirty="0" err="1" smtClean="0"/>
              <a:t>theatre</a:t>
            </a:r>
            <a:endParaRPr lang="fr-FR" sz="2400" b="1" u="sng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28098"/>
              </p:ext>
            </p:extLst>
          </p:nvPr>
        </p:nvGraphicFramePr>
        <p:xfrm>
          <a:off x="2052924" y="2924944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Anesthésistes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Chirurgiens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82 %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53 %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95553" y="4005064"/>
            <a:ext cx="8277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2. </a:t>
            </a:r>
            <a:r>
              <a:rPr lang="fr-FR" sz="2400" b="1" u="sng" dirty="0" err="1" smtClean="0"/>
              <a:t>My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decision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making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ability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is</a:t>
            </a:r>
            <a:r>
              <a:rPr lang="fr-FR" sz="2400" b="1" u="sng" dirty="0" smtClean="0"/>
              <a:t> as good in </a:t>
            </a:r>
            <a:r>
              <a:rPr lang="fr-FR" sz="2400" b="1" u="sng" dirty="0" err="1" smtClean="0"/>
              <a:t>medical</a:t>
            </a:r>
            <a:r>
              <a:rPr lang="fr-FR" sz="2400" b="1" u="sng" dirty="0" smtClean="0"/>
              <a:t> emergencies</a:t>
            </a:r>
          </a:p>
          <a:p>
            <a:r>
              <a:rPr lang="fr-FR" sz="2400" b="1" u="sng" dirty="0"/>
              <a:t>a</a:t>
            </a:r>
            <a:r>
              <a:rPr lang="fr-FR" sz="2400" b="1" u="sng" dirty="0" smtClean="0"/>
              <a:t>s in routine situations.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96232"/>
              </p:ext>
            </p:extLst>
          </p:nvPr>
        </p:nvGraphicFramePr>
        <p:xfrm>
          <a:off x="2052924" y="5091732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Anesthésistes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Chirurgiens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Pilotes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67  %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76  %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11560" y="3068960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AGREE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5229199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AGREE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7098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062231" y="2771346"/>
            <a:ext cx="4357053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244205"/>
            <a:ext cx="2139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Et après ?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43808" y="2990703"/>
            <a:ext cx="3076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Echelon  individuel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4112" y="1458362"/>
            <a:ext cx="1378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Congres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07904" y="1075696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EPU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76256" y="134782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Biblio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08708" y="4869160"/>
            <a:ext cx="7166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u="sng" dirty="0" smtClean="0"/>
              <a:t>Enseignement de la culture de la sécurité</a:t>
            </a:r>
          </a:p>
          <a:p>
            <a:pPr algn="ctr"/>
            <a:r>
              <a:rPr lang="fr-FR" sz="3200" b="1" u="sng" dirty="0" smtClean="0"/>
              <a:t>ESA patient </a:t>
            </a:r>
            <a:r>
              <a:rPr lang="fr-FR" sz="3200" b="1" u="sng" dirty="0" err="1" smtClean="0"/>
              <a:t>safety</a:t>
            </a:r>
            <a:r>
              <a:rPr lang="fr-FR" sz="3200" b="1" u="sng" dirty="0" smtClean="0"/>
              <a:t> curriculum</a:t>
            </a:r>
            <a:endParaRPr lang="fr-FR" sz="3200" b="1" u="sng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99998" y="1609438"/>
            <a:ext cx="0" cy="929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1393341" y="1981582"/>
            <a:ext cx="1069812" cy="861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6065092" y="1981582"/>
            <a:ext cx="1099196" cy="861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099998" y="3933056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9" grpId="0"/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95736" y="1340768"/>
            <a:ext cx="4637575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244205"/>
            <a:ext cx="2139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Et après ?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21541" y="1547210"/>
            <a:ext cx="418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Echelon collectif</a:t>
            </a:r>
            <a:endParaRPr lang="fr-FR" sz="2800" b="1" dirty="0">
              <a:solidFill>
                <a:srgbClr val="FFFF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007926" y="2276872"/>
            <a:ext cx="1456474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059832" y="4797152"/>
            <a:ext cx="2581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Déclaration des </a:t>
            </a:r>
          </a:p>
          <a:p>
            <a:pPr algn="ctr"/>
            <a:r>
              <a:rPr lang="fr-FR" sz="2800" b="1" dirty="0" smtClean="0"/>
              <a:t>Incidents</a:t>
            </a:r>
            <a:endParaRPr lang="fr-FR" sz="28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344660" y="2427709"/>
            <a:ext cx="883524" cy="17532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330498" y="2427709"/>
            <a:ext cx="0" cy="22306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79512" y="3356992"/>
            <a:ext cx="181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Simulateur</a:t>
            </a:r>
            <a:endParaRPr lang="fr-FR" sz="2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868144" y="5229200"/>
            <a:ext cx="236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Presque accident</a:t>
            </a:r>
            <a:endParaRPr lang="fr-FR" sz="2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4211960" y="573325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?</a:t>
            </a:r>
            <a:endParaRPr lang="fr-FR" sz="28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584993" y="4293096"/>
            <a:ext cx="175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Protocoles</a:t>
            </a:r>
            <a:endParaRPr lang="fr-FR" sz="2400" b="1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2644098" y="2407478"/>
            <a:ext cx="888527" cy="17276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833311" y="3009702"/>
            <a:ext cx="1868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Gestion de </a:t>
            </a:r>
          </a:p>
          <a:p>
            <a:pPr algn="ctr"/>
            <a:r>
              <a:rPr lang="fr-FR" sz="2800" b="1" dirty="0" smtClean="0"/>
              <a:t>crise</a:t>
            </a:r>
            <a:endParaRPr lang="fr-FR" sz="2400" b="1" dirty="0"/>
          </a:p>
        </p:txBody>
      </p:sp>
      <p:cxnSp>
        <p:nvCxnSpPr>
          <p:cNvPr id="36" name="Connecteur droit avec flèche 35"/>
          <p:cNvCxnSpPr>
            <a:endCxn id="35" idx="0"/>
          </p:cNvCxnSpPr>
          <p:nvPr/>
        </p:nvCxnSpPr>
        <p:spPr>
          <a:xfrm>
            <a:off x="6384180" y="2201696"/>
            <a:ext cx="1383425" cy="8080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868144" y="4293096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RMM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940152" y="4797152"/>
            <a:ext cx="129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Accident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262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7" grpId="0"/>
      <p:bldP spid="23" grpId="0"/>
      <p:bldP spid="28" grpId="0"/>
      <p:bldP spid="30" grpId="0"/>
      <p:bldP spid="31" grpId="0"/>
      <p:bldP spid="35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7" y="1481213"/>
            <a:ext cx="5242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Pour tout cela , il faut….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070293" y="3284984"/>
            <a:ext cx="3039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FF00"/>
                </a:solidFill>
              </a:rPr>
              <a:t>Du TEMPS !!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9654" y="692696"/>
            <a:ext cx="3194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mars 2025….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5" y="783868"/>
            <a:ext cx="4478379" cy="34372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76" y="3789040"/>
            <a:ext cx="4377676" cy="29131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79712" y="3662205"/>
            <a:ext cx="485068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Hôpital de l’Avenir</a:t>
            </a:r>
            <a:endParaRPr lang="fr-F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7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28300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7h30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13207" y="451411"/>
            <a:ext cx="429014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Briefing » pré  opératoire 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" y="1772816"/>
            <a:ext cx="4348261" cy="36793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320480" cy="36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28300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7h30 …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2" y="1054101"/>
            <a:ext cx="2848943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71" y="1102678"/>
            <a:ext cx="2952328" cy="2304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71" y="4448797"/>
            <a:ext cx="2808312" cy="223969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763688" y="2934994"/>
            <a:ext cx="53285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M.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Colectomie gauche (</a:t>
            </a:r>
            <a:r>
              <a:rPr lang="fr-F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oelioscopie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28300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7h30 …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2" y="1054101"/>
            <a:ext cx="1956961" cy="15828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43808" y="11967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Phases de l’intervention, difficultés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4927" y="1549207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Matériel 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54927" y="1876067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Risque hémorragique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4927" y="2256877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Modifications de techniques…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2219284" cy="18577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08230" y="3587047"/>
            <a:ext cx="409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Techniques d’anesthésie, analgésie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20072" y="3186937"/>
            <a:ext cx="356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ATCD notables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08230" y="4000649"/>
            <a:ext cx="370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Monitoring, équipement (KTC)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06" y="4797152"/>
            <a:ext cx="2204717" cy="181932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28991" y="5336167"/>
            <a:ext cx="356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Matériel prévu en salle </a:t>
            </a:r>
          </a:p>
        </p:txBody>
      </p:sp>
    </p:spTree>
    <p:extLst>
      <p:ext uri="{BB962C8B-B14F-4D97-AF65-F5344CB8AC3E}">
        <p14:creationId xmlns:p14="http://schemas.microsoft.com/office/powerpoint/2010/main" val="19841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187624" y="908720"/>
            <a:ext cx="6840760" cy="22265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63688" y="1196752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Parce que le patient a fait </a:t>
            </a:r>
          </a:p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une complication </a:t>
            </a:r>
          </a:p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INEVITABLE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9902" y="3986839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IMPREVISIBLE</a:t>
            </a:r>
            <a:endParaRPr lang="fr-FR" sz="3200" b="1" dirty="0">
              <a:solidFill>
                <a:srgbClr val="FFFF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232720" y="3140968"/>
            <a:ext cx="864096" cy="6219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90137" y="4685751"/>
            <a:ext cx="41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Choc anaphylactique…</a:t>
            </a:r>
            <a:endParaRPr lang="fr-FR" sz="28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90137" y="5251823"/>
            <a:ext cx="448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Hyperthermie maligne…</a:t>
            </a:r>
            <a:endParaRPr lang="fr-FR" sz="28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00323" y="5775043"/>
            <a:ext cx="560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Intubation difficile imprévue… </a:t>
            </a:r>
            <a:endParaRPr lang="fr-FR" sz="28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364088" y="3877444"/>
            <a:ext cx="3008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GESTION </a:t>
            </a:r>
          </a:p>
          <a:p>
            <a:r>
              <a:rPr lang="fr-FR" sz="3200" b="1" dirty="0" smtClean="0">
                <a:solidFill>
                  <a:srgbClr val="FFFF00"/>
                </a:solidFill>
              </a:rPr>
              <a:t>IRREPROCHABLE</a:t>
            </a:r>
            <a:endParaRPr lang="fr-FR" sz="3200" b="1" dirty="0">
              <a:solidFill>
                <a:srgbClr val="FFFF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986035" y="3135287"/>
            <a:ext cx="1034237" cy="6276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9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28300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8H45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Pictures\bloc operatoir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92" y="974631"/>
            <a:ext cx="7488832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bloc-operatoire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8773"/>
            <a:ext cx="4608512" cy="17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check list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80801"/>
            <a:ext cx="1440160" cy="1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aviation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2" y="4828161"/>
            <a:ext cx="2232248" cy="17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328300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9H30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4630"/>
            <a:ext cx="3816424" cy="5540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608512" cy="34563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98960" y="1268760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10h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5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3164" y="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10h ….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2" y="764704"/>
            <a:ext cx="3600400" cy="3171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6529"/>
            <a:ext cx="3569444" cy="28803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6" y="851270"/>
            <a:ext cx="3914775" cy="58180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54409" y="11837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10H50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5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3987800" cy="2984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9" y="838702"/>
            <a:ext cx="3639826" cy="27343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5792" y="11837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10H55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36096" y="2205859"/>
            <a:ext cx="766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...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2" y="400506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4685" y="260648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16h30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5" y="1772816"/>
            <a:ext cx="3744416" cy="33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8411"/>
            <a:ext cx="4176465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4685" y="260648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17h15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645369"/>
            <a:ext cx="483837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FR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post  opératoire 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43116" y="5576842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17h45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5" y="1556792"/>
            <a:ext cx="3653259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8164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1772816"/>
            <a:ext cx="4406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patient  …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7864" y="3573016"/>
            <a:ext cx="3365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…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6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65093"/>
            <a:ext cx="6336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smtClean="0">
                <a:solidFill>
                  <a:srgbClr val="FFFF00"/>
                </a:solidFill>
              </a:rPr>
              <a:t>Survey of </a:t>
            </a:r>
            <a:r>
              <a:rPr lang="fr-FR" sz="2400" b="1" i="1" u="sng" dirty="0" err="1" smtClean="0">
                <a:solidFill>
                  <a:srgbClr val="FFFF00"/>
                </a:solidFill>
              </a:rPr>
              <a:t>Anesthesia-related</a:t>
            </a:r>
            <a:r>
              <a:rPr lang="fr-FR" sz="2400" b="1" i="1" u="sng" dirty="0" smtClean="0">
                <a:solidFill>
                  <a:srgbClr val="FFFF00"/>
                </a:solidFill>
              </a:rPr>
              <a:t> </a:t>
            </a:r>
            <a:r>
              <a:rPr lang="fr-FR" sz="2400" b="1" i="1" u="sng" dirty="0" err="1" smtClean="0">
                <a:solidFill>
                  <a:srgbClr val="FFFF00"/>
                </a:solidFill>
              </a:rPr>
              <a:t>mortality</a:t>
            </a:r>
            <a:r>
              <a:rPr lang="fr-FR" sz="2400" b="1" i="1" u="sng" dirty="0" smtClean="0">
                <a:solidFill>
                  <a:srgbClr val="FFFF00"/>
                </a:solidFill>
              </a:rPr>
              <a:t> in France</a:t>
            </a:r>
          </a:p>
          <a:p>
            <a:r>
              <a:rPr lang="fr-FR" sz="2000" b="1" i="1" dirty="0" smtClean="0"/>
              <a:t>Lienhart &amp; Co . </a:t>
            </a:r>
            <a:r>
              <a:rPr lang="fr-FR" sz="2000" b="1" i="1" dirty="0" err="1" smtClean="0"/>
              <a:t>Anesthesiology</a:t>
            </a:r>
            <a:r>
              <a:rPr lang="fr-FR" sz="2000" b="1" i="1" dirty="0" smtClean="0"/>
              <a:t> 2006; 105 : 1087 - 97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1288757"/>
            <a:ext cx="417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b="1" dirty="0" smtClean="0"/>
              <a:t>Certificats de décès 1999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45386" y="2007069"/>
            <a:ext cx="494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b="1" dirty="0" smtClean="0"/>
              <a:t>Responsabilité de l’anesthésie</a:t>
            </a:r>
            <a:endParaRPr lang="fr-FR" sz="2800" b="1" dirty="0"/>
          </a:p>
        </p:txBody>
      </p:sp>
      <p:pic>
        <p:nvPicPr>
          <p:cNvPr id="4098" name="Picture 2" descr="E:\CA03_12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" y="3140968"/>
            <a:ext cx="4010025" cy="32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CA03_12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42" y="3140968"/>
            <a:ext cx="4267200" cy="32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Présentation\2014-02-25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689" y="-639452"/>
            <a:ext cx="5472609" cy="85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1259" y="44091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HAS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65093"/>
            <a:ext cx="6336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smtClean="0">
                <a:solidFill>
                  <a:srgbClr val="FFFF00"/>
                </a:solidFill>
              </a:rPr>
              <a:t>Survey of </a:t>
            </a:r>
            <a:r>
              <a:rPr lang="fr-FR" sz="2400" b="1" i="1" u="sng" dirty="0" err="1" smtClean="0">
                <a:solidFill>
                  <a:srgbClr val="FFFF00"/>
                </a:solidFill>
              </a:rPr>
              <a:t>Anesthesia-related</a:t>
            </a:r>
            <a:r>
              <a:rPr lang="fr-FR" sz="2400" b="1" i="1" u="sng" dirty="0" smtClean="0">
                <a:solidFill>
                  <a:srgbClr val="FFFF00"/>
                </a:solidFill>
              </a:rPr>
              <a:t> </a:t>
            </a:r>
            <a:r>
              <a:rPr lang="fr-FR" sz="2400" b="1" i="1" u="sng" dirty="0" err="1" smtClean="0">
                <a:solidFill>
                  <a:srgbClr val="FFFF00"/>
                </a:solidFill>
              </a:rPr>
              <a:t>mortality</a:t>
            </a:r>
            <a:r>
              <a:rPr lang="fr-FR" sz="2400" b="1" i="1" u="sng" dirty="0" smtClean="0">
                <a:solidFill>
                  <a:srgbClr val="FFFF00"/>
                </a:solidFill>
              </a:rPr>
              <a:t> in France</a:t>
            </a:r>
          </a:p>
          <a:p>
            <a:r>
              <a:rPr lang="fr-FR" sz="2000" b="1" i="1" dirty="0" smtClean="0"/>
              <a:t>Lienhart &amp; Co . </a:t>
            </a:r>
            <a:r>
              <a:rPr lang="fr-FR" sz="2000" b="1" i="1" dirty="0" err="1" smtClean="0"/>
              <a:t>Anesthesiology</a:t>
            </a:r>
            <a:r>
              <a:rPr lang="fr-FR" sz="2000" b="1" i="1" dirty="0" smtClean="0"/>
              <a:t> 2006; 105 : 1087 - 97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9672" y="1792405"/>
            <a:ext cx="5841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smtClean="0"/>
              <a:t>Etude des pratiques </a:t>
            </a:r>
            <a:r>
              <a:rPr lang="fr-FR" sz="3200" b="1" u="sng" dirty="0" err="1" smtClean="0"/>
              <a:t>sub</a:t>
            </a:r>
            <a:r>
              <a:rPr lang="fr-FR" sz="3200" b="1" u="sng" dirty="0" smtClean="0"/>
              <a:t> standard</a:t>
            </a:r>
            <a:endParaRPr lang="fr-FR" sz="32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321198" y="3664188"/>
            <a:ext cx="30705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  2 %   des </a:t>
            </a:r>
            <a:r>
              <a:rPr lang="fr-FR" sz="3600" b="1" dirty="0" smtClean="0"/>
              <a:t>cas</a:t>
            </a:r>
            <a:r>
              <a:rPr lang="fr-FR" sz="3200" b="1" dirty="0" smtClean="0"/>
              <a:t> où</a:t>
            </a:r>
          </a:p>
          <a:p>
            <a:pPr algn="ctr"/>
            <a:r>
              <a:rPr lang="fr-FR" sz="3200" b="1" dirty="0" smtClean="0"/>
              <a:t> PAS </a:t>
            </a:r>
          </a:p>
          <a:p>
            <a:pPr algn="ctr"/>
            <a:r>
              <a:rPr lang="fr-FR" sz="3200" b="1" dirty="0"/>
              <a:t>d</a:t>
            </a:r>
            <a:r>
              <a:rPr lang="fr-FR" sz="3200" b="1" dirty="0" smtClean="0"/>
              <a:t>e déviation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436096" y="3770354"/>
            <a:ext cx="3024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56 % des cas où </a:t>
            </a:r>
          </a:p>
          <a:p>
            <a:r>
              <a:rPr lang="fr-FR" sz="3200" b="1" dirty="0" smtClean="0"/>
              <a:t>  &gt; 4 déviations </a:t>
            </a:r>
            <a:endParaRPr lang="fr-FR" sz="32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339752" y="2564904"/>
            <a:ext cx="1368152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932040" y="2494879"/>
            <a:ext cx="1440160" cy="11693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67544" y="3570319"/>
            <a:ext cx="936104" cy="9067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Présentation\humour noit et hommes en bla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524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Analyse et maitrise des risques  (1)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1" y="1541982"/>
            <a:ext cx="26642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ERREUR HUMAINE  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0073" y="1541981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 HUMAIN 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ouble flèche horizontale 7"/>
          <p:cNvSpPr/>
          <p:nvPr/>
        </p:nvSpPr>
        <p:spPr>
          <a:xfrm>
            <a:off x="3531343" y="1541982"/>
            <a:ext cx="1216152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3529" y="2636912"/>
            <a:ext cx="6351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/>
              <a:t>Observations en aviation civile</a:t>
            </a:r>
          </a:p>
          <a:p>
            <a:r>
              <a:rPr lang="fr-FR" sz="2800" u="sng" dirty="0" smtClean="0"/>
              <a:t>(Line – </a:t>
            </a:r>
            <a:r>
              <a:rPr lang="fr-FR" sz="2800" u="sng" dirty="0" err="1" smtClean="0"/>
              <a:t>Oriented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Safety</a:t>
            </a:r>
            <a:r>
              <a:rPr lang="fr-FR" sz="2800" u="sng" dirty="0" smtClean="0"/>
              <a:t> Audit , ICAO 2003) </a:t>
            </a:r>
            <a:endParaRPr lang="fr-FR" sz="2800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7624" y="4077072"/>
            <a:ext cx="328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dirty="0" smtClean="0"/>
              <a:t>5000 vols  (3 mois) 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217472" y="4600292"/>
            <a:ext cx="484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dirty="0" smtClean="0"/>
              <a:t>2 erreurs en moyenne par vol 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246428" y="5161363"/>
            <a:ext cx="234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dirty="0" smtClean="0"/>
              <a:t>Accident = 0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947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524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Analyse et maitrise des risques  (2)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1" y="1541982"/>
            <a:ext cx="21602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33037" y="973790"/>
            <a:ext cx="25922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DES ERREURS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33037" y="2204864"/>
            <a:ext cx="25922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ERREURS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090900" y="1334232"/>
            <a:ext cx="1877144" cy="415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095836" y="2126757"/>
            <a:ext cx="1872208" cy="4936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491880" y="880262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rgbClr val="FFFF00"/>
                </a:solidFill>
              </a:rPr>
              <a:t>X</a:t>
            </a:r>
            <a:endParaRPr lang="fr-FR" sz="80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E:\2014-02-25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212976"/>
            <a:ext cx="97930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5459959" y="3205318"/>
            <a:ext cx="2335545" cy="13201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9512" y="260648"/>
            <a:ext cx="493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Expérience de l’aviation civile (1)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94760" y="3573016"/>
            <a:ext cx="2088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Mécanique</a:t>
            </a:r>
          </a:p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88096" y="1406571"/>
            <a:ext cx="4820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Progrès technique  &gt; 1950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38860" y="2569258"/>
            <a:ext cx="3918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1ere cause d’accident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4355" y="3573016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Humaine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>
            <a:stCxn id="6" idx="2"/>
            <a:endCxn id="7" idx="0"/>
          </p:cNvCxnSpPr>
          <p:nvPr/>
        </p:nvCxnSpPr>
        <p:spPr>
          <a:xfrm flipH="1">
            <a:off x="4398275" y="1991346"/>
            <a:ext cx="1" cy="5779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788026" y="3154033"/>
            <a:ext cx="1080118" cy="4189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915816" y="3092917"/>
            <a:ext cx="1008114" cy="48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01625" y="2825134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fr-F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57894" y="4618614"/>
            <a:ext cx="634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1. Limitation des performances humaines</a:t>
            </a:r>
            <a:endParaRPr lang="fr-FR" sz="3200" b="1" dirty="0" smtClean="0">
              <a:solidFill>
                <a:srgbClr val="FFFF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93094" y="5445224"/>
            <a:ext cx="531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2</a:t>
            </a:r>
            <a:r>
              <a:rPr lang="fr-FR" sz="2800" b="1" dirty="0" smtClean="0">
                <a:solidFill>
                  <a:srgbClr val="FFFF00"/>
                </a:solidFill>
              </a:rPr>
              <a:t>. Importance du travail en équipe</a:t>
            </a:r>
            <a:endParaRPr lang="fr-FR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6" grpId="0"/>
      <p:bldP spid="7" grpId="0"/>
      <p:bldP spid="8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472</Words>
  <Application>Microsoft Office PowerPoint</Application>
  <PresentationFormat>Affichage à l'écran (4:3)</PresentationFormat>
  <Paragraphs>157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82</cp:revision>
  <dcterms:created xsi:type="dcterms:W3CDTF">2014-02-25T15:14:57Z</dcterms:created>
  <dcterms:modified xsi:type="dcterms:W3CDTF">2014-03-19T21:40:10Z</dcterms:modified>
</cp:coreProperties>
</file>