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Default Extension="xls" ContentType="application/vnd.ms-exce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2" r:id="rId3"/>
    <p:sldId id="261" r:id="rId4"/>
    <p:sldId id="280" r:id="rId5"/>
    <p:sldId id="28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9" r:id="rId2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Mickael PARIS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3847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4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AE1F6-FE5A-EE42-A4D5-2DBCD34F8E2A}" type="datetimeFigureOut">
              <a:rPr lang="fr-FR" smtClean="0"/>
              <a:pPr/>
              <a:t>18/09/13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BB938-BB82-6748-98C4-10BAF748021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48632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D3B28-F3C8-8A47-A5E8-A985ED31E9A3}" type="datetimeFigureOut">
              <a:rPr lang="fr-FR" smtClean="0"/>
              <a:pPr/>
              <a:t>18/09/13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0645-06B1-744F-B8F5-D19CBDD705F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48205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9199-F2ED-0444-AEC2-AE2D0BD86BCB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531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7CE3-D0AD-004C-94BC-EA5355ADB792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3771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128A-62B5-4E43-9A2A-DACA791DE7BD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094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D9DB-8235-0B49-996A-2B5FA6F5DBCF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985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6A93-3DCF-1F4C-B63B-5FF4541A83F6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383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EAA44-1745-B642-A5FE-7782603DCC75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6086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C44C-40A3-0441-879E-7BC28EEA9838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303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F0F9-B784-9C4F-A751-30487B69E80A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8573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92334-87A1-B246-AB21-4D6391DD50B3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490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83DE-8A10-1348-9F50-671600022541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614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3C61-2BD5-5742-99DD-8B98D07B46AA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064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59BE9-0EED-F04D-BC0E-2E494B2A8685}" type="datetime1">
              <a:rPr lang="fr-FR" smtClean="0"/>
              <a:pPr/>
              <a:t>18/09/13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38428-42F0-474C-9D6D-EBAF6A015A9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449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Patrick.georges.yavordios@gmai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Feuille_Microsoft_Excel_97_-_20041.xls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0566" y="561194"/>
            <a:ext cx="7882316" cy="180172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00566" y="257286"/>
            <a:ext cx="7772400" cy="2445305"/>
          </a:xfrm>
        </p:spPr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Faut-il cantonner l’anesthésiste dans les blocs ?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59498"/>
            <a:ext cx="6400800" cy="2796564"/>
          </a:xfrm>
        </p:spPr>
        <p:txBody>
          <a:bodyPr>
            <a:normAutofit/>
          </a:bodyPr>
          <a:lstStyle/>
          <a:p>
            <a:r>
              <a:rPr lang="fr-FR" sz="3600" b="1" dirty="0" err="1" smtClean="0">
                <a:solidFill>
                  <a:schemeClr val="bg2">
                    <a:lumMod val="25000"/>
                  </a:schemeClr>
                </a:solidFill>
              </a:rPr>
              <a:t>Carlif</a:t>
            </a:r>
            <a:endParaRPr lang="fr-FR" sz="36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FR" sz="3600" b="1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fr-FR" sz="3600" b="1" dirty="0" smtClean="0">
                <a:solidFill>
                  <a:schemeClr val="bg2">
                    <a:lumMod val="25000"/>
                  </a:schemeClr>
                </a:solidFill>
              </a:rPr>
              <a:t>ongrès SFAR 2013</a:t>
            </a:r>
          </a:p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Patrick-Georges Yavordios</a:t>
            </a:r>
          </a:p>
          <a:p>
            <a:r>
              <a:rPr lang="fr-FR" sz="2400" dirty="0">
                <a:solidFill>
                  <a:schemeClr val="tx2"/>
                </a:solidFill>
                <a:hlinkClick r:id="rId2"/>
              </a:rPr>
              <a:t>p</a:t>
            </a:r>
            <a:r>
              <a:rPr lang="fr-FR" sz="2400" dirty="0" smtClean="0">
                <a:solidFill>
                  <a:schemeClr val="tx2"/>
                </a:solidFill>
                <a:hlinkClick r:id="rId2"/>
              </a:rPr>
              <a:t>atrick.georges.yavordios@gmail.com</a:t>
            </a:r>
            <a:endParaRPr lang="fr-FR" sz="2400" dirty="0">
              <a:solidFill>
                <a:schemeClr val="tx2"/>
              </a:solidFill>
            </a:endParaRPr>
          </a:p>
        </p:txBody>
      </p:sp>
      <p:pic>
        <p:nvPicPr>
          <p:cNvPr id="5" name="Image 6" descr="ASSPRO-PPT-V2-tet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093" y="5471539"/>
            <a:ext cx="7039563" cy="119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 descr="logoARRESsanscadr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525982" y="5896985"/>
            <a:ext cx="1378186" cy="818568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94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865566"/>
            <a:ext cx="9143999" cy="444047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fr-FR" sz="2400" b="1" dirty="0" smtClean="0">
                <a:solidFill>
                  <a:srgbClr val="1F497D"/>
                </a:solidFill>
                <a:latin typeface="Arial"/>
                <a:cs typeface="Arial"/>
              </a:rPr>
              <a:t>Douleur post opératoire  (DPO)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200" dirty="0" smtClean="0">
                <a:latin typeface="Arial"/>
                <a:cs typeface="Arial"/>
              </a:rPr>
              <a:t>Prise en charge par l’AR selon les protocoles de la structure de soin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200" dirty="0" smtClean="0">
                <a:latin typeface="Arial"/>
                <a:cs typeface="Arial"/>
              </a:rPr>
              <a:t>		=&gt; Ordonnance de sortie faite par le médecin référent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endParaRPr lang="fr-FR" sz="2000" dirty="0" smtClean="0">
              <a:latin typeface="Arial"/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fr-FR" sz="2400" b="1" dirty="0" smtClean="0">
                <a:solidFill>
                  <a:srgbClr val="1F497D"/>
                </a:solidFill>
                <a:latin typeface="Arial"/>
                <a:cs typeface="Arial"/>
              </a:rPr>
              <a:t>Douleur chronique  et aigue pour un patient non opéré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200" dirty="0" smtClean="0">
                <a:latin typeface="Arial"/>
                <a:cs typeface="Arial"/>
              </a:rPr>
              <a:t>Prise en charge par le médecin référent selon les protocoles de la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200" dirty="0" smtClean="0">
                <a:latin typeface="Arial"/>
                <a:cs typeface="Arial"/>
              </a:rPr>
              <a:t>structure de soin</a:t>
            </a:r>
            <a:endParaRPr lang="fr-FR" sz="2200" dirty="0">
              <a:latin typeface="Arial"/>
              <a:cs typeface="Arial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69408" y="286605"/>
            <a:ext cx="8495435" cy="9833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2800" i="1" dirty="0" smtClean="0">
                <a:solidFill>
                  <a:srgbClr val="1F497D"/>
                </a:solidFill>
                <a:latin typeface="Arial"/>
                <a:cs typeface="Arial"/>
              </a:rPr>
              <a:t>Les grands thèmes :</a:t>
            </a: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/>
            </a:r>
            <a:b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</a:b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Douleur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035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8940" y="1641288"/>
            <a:ext cx="8068232" cy="460711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FR" sz="2378" b="1" dirty="0" smtClean="0">
                <a:solidFill>
                  <a:srgbClr val="1F497D"/>
                </a:solidFill>
                <a:latin typeface="Arial"/>
                <a:cs typeface="Arial"/>
              </a:rPr>
              <a:t>Phase pré opératoire</a:t>
            </a:r>
          </a:p>
          <a:p>
            <a:pPr lvl="1">
              <a:spcAft>
                <a:spcPts val="1200"/>
              </a:spcAft>
              <a:buNone/>
            </a:pPr>
            <a:r>
              <a:rPr lang="fr-FR" sz="1600" dirty="0" smtClean="0">
                <a:latin typeface="Arial"/>
                <a:cs typeface="Arial"/>
              </a:rPr>
              <a:t>	</a:t>
            </a:r>
            <a:r>
              <a:rPr lang="fr-FR" sz="1900" dirty="0" smtClean="0">
                <a:latin typeface="Arial"/>
                <a:cs typeface="Arial"/>
              </a:rPr>
              <a:t>Prise en charge par le médecin référent du patient ( prescription de bas de contention  par exemple)</a:t>
            </a:r>
          </a:p>
          <a:p>
            <a:pPr>
              <a:spcAft>
                <a:spcPts val="1200"/>
              </a:spcAft>
              <a:buFont typeface="Wingdings" charset="2"/>
              <a:buChar char="§"/>
            </a:pPr>
            <a:r>
              <a:rPr lang="fr-FR" sz="2378" b="1" dirty="0" smtClean="0">
                <a:solidFill>
                  <a:srgbClr val="1F497D"/>
                </a:solidFill>
                <a:latin typeface="Arial"/>
                <a:cs typeface="Arial"/>
              </a:rPr>
              <a:t>Phase péri opératoire</a:t>
            </a:r>
          </a:p>
          <a:p>
            <a:pPr lvl="1">
              <a:spcAft>
                <a:spcPts val="1200"/>
              </a:spcAft>
              <a:buSzPct val="81000"/>
              <a:buFont typeface="Wingdings" charset="2"/>
              <a:buChar char="Ø"/>
            </a:pPr>
            <a:r>
              <a:rPr lang="fr-FR" sz="1900" dirty="0" smtClean="0">
                <a:latin typeface="Arial"/>
                <a:cs typeface="Arial"/>
              </a:rPr>
              <a:t>Pendant l’hospitalisation, prise en charge par l’AR  ou le référent selon la spécialité conformément aux recommandations de la </a:t>
            </a:r>
            <a:r>
              <a:rPr lang="fr-FR" sz="1900" dirty="0" err="1" smtClean="0">
                <a:latin typeface="Arial"/>
                <a:cs typeface="Arial"/>
              </a:rPr>
              <a:t>checklist</a:t>
            </a:r>
            <a:r>
              <a:rPr lang="fr-FR" sz="1900" dirty="0" smtClean="0">
                <a:latin typeface="Arial"/>
                <a:cs typeface="Arial"/>
              </a:rPr>
              <a:t> de la HAS 2010</a:t>
            </a:r>
          </a:p>
          <a:p>
            <a:pPr lvl="1">
              <a:buSzPct val="81000"/>
              <a:buFont typeface="Wingdings" charset="2"/>
              <a:buChar char="Ø"/>
            </a:pPr>
            <a:r>
              <a:rPr lang="fr-FR" sz="1900" dirty="0" smtClean="0">
                <a:latin typeface="Arial"/>
                <a:cs typeface="Arial"/>
              </a:rPr>
              <a:t>Rédaction de l’ordonnance de sortie faite par le médecin référent aidé dans son choix par l’AR qui précise notamment la durée et les surveillances nécessaires</a:t>
            </a:r>
          </a:p>
          <a:p>
            <a:pPr lvl="1">
              <a:buSzPct val="81000"/>
              <a:buFont typeface="Wingdings" charset="2"/>
              <a:buChar char="Ø"/>
            </a:pPr>
            <a:r>
              <a:rPr lang="fr-FR" sz="1900" dirty="0" smtClean="0">
                <a:latin typeface="Arial"/>
                <a:cs typeface="Arial"/>
              </a:rPr>
              <a:t>Implication possible du médecin traitant</a:t>
            </a:r>
            <a:r>
              <a:rPr lang="fr-FR" sz="1800" dirty="0" smtClean="0">
                <a:latin typeface="Arial"/>
                <a:cs typeface="Arial"/>
              </a:rPr>
              <a:t>. </a:t>
            </a:r>
            <a:endParaRPr lang="fr-FR" sz="1800" dirty="0">
              <a:latin typeface="Arial"/>
              <a:cs typeface="Arial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69408" y="286605"/>
            <a:ext cx="8495435" cy="9833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2800" i="1" dirty="0" smtClean="0">
                <a:solidFill>
                  <a:srgbClr val="1F497D"/>
                </a:solidFill>
                <a:latin typeface="Arial"/>
                <a:cs typeface="Arial"/>
              </a:rPr>
              <a:t>Les grands thèmes </a:t>
            </a: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>:</a:t>
            </a:r>
            <a:b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</a:b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Prévention de la maladie thromboembolique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579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6113" y="1654043"/>
            <a:ext cx="8302679" cy="4844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§"/>
            </a:pP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Antibioprophylaxie</a:t>
            </a:r>
            <a:r>
              <a:rPr lang="fr-FR" sz="2800" dirty="0" smtClean="0">
                <a:latin typeface="Arial"/>
                <a:cs typeface="Arial"/>
              </a:rPr>
              <a:t> </a:t>
            </a:r>
          </a:p>
          <a:p>
            <a:pPr lvl="1">
              <a:spcAft>
                <a:spcPts val="600"/>
              </a:spcAft>
              <a:buSzPct val="80000"/>
              <a:buFont typeface="Wingdings" charset="2"/>
              <a:buChar char="Ø"/>
            </a:pPr>
            <a:r>
              <a:rPr lang="fr-FR" sz="2200" dirty="0">
                <a:latin typeface="Arial"/>
                <a:cs typeface="Arial"/>
              </a:rPr>
              <a:t>P</a:t>
            </a:r>
            <a:r>
              <a:rPr lang="fr-FR" sz="2200" dirty="0" smtClean="0">
                <a:latin typeface="Arial"/>
                <a:cs typeface="Arial"/>
              </a:rPr>
              <a:t>ar AR  et chirurgien selon le protocole SFAR 2010</a:t>
            </a:r>
          </a:p>
          <a:p>
            <a:pPr lvl="2">
              <a:buNone/>
            </a:pPr>
            <a:endParaRPr lang="fr-FR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  <a:buFont typeface="Wingdings" charset="2"/>
              <a:buChar char="§"/>
            </a:pP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Antibiothérapie</a:t>
            </a:r>
            <a:r>
              <a:rPr lang="fr-FR" sz="2800" b="1" dirty="0" smtClean="0">
                <a:solidFill>
                  <a:srgbClr val="FFAF03"/>
                </a:solidFill>
                <a:latin typeface="Arial"/>
                <a:cs typeface="Arial"/>
              </a:rPr>
              <a:t> </a:t>
            </a: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curative</a:t>
            </a:r>
          </a:p>
          <a:p>
            <a:pPr lvl="1">
              <a:spcAft>
                <a:spcPts val="600"/>
              </a:spcAft>
              <a:buSzPct val="81000"/>
              <a:buFont typeface="Wingdings" charset="2"/>
              <a:buChar char="Ø"/>
            </a:pPr>
            <a:r>
              <a:rPr lang="fr-FR" sz="2200" dirty="0" smtClean="0">
                <a:latin typeface="Arial"/>
                <a:cs typeface="Arial"/>
              </a:rPr>
              <a:t>Préopératoire par médecin référent</a:t>
            </a:r>
          </a:p>
          <a:p>
            <a:pPr lvl="1">
              <a:spcAft>
                <a:spcPts val="600"/>
              </a:spcAft>
              <a:buSzPct val="81000"/>
              <a:buFont typeface="Wingdings" charset="2"/>
              <a:buChar char="Ø"/>
            </a:pPr>
            <a:r>
              <a:rPr lang="fr-FR" sz="2200" dirty="0" smtClean="0">
                <a:latin typeface="Arial"/>
                <a:cs typeface="Arial"/>
              </a:rPr>
              <a:t>Per opératoire , prescription conjointe AR et chirurgien conformément aux recommandations de </a:t>
            </a:r>
            <a:r>
              <a:rPr lang="fr-FR" sz="2200" dirty="0" err="1" smtClean="0">
                <a:latin typeface="Arial"/>
                <a:cs typeface="Arial"/>
              </a:rPr>
              <a:t>checklist</a:t>
            </a:r>
            <a:r>
              <a:rPr lang="fr-FR" sz="2200" dirty="0" smtClean="0">
                <a:latin typeface="Arial"/>
                <a:cs typeface="Arial"/>
              </a:rPr>
              <a:t> de la HAS </a:t>
            </a:r>
          </a:p>
          <a:p>
            <a:pPr lvl="1">
              <a:buSzPct val="81000"/>
              <a:buFont typeface="Wingdings" charset="2"/>
              <a:buChar char="Ø"/>
            </a:pPr>
            <a:r>
              <a:rPr lang="fr-FR" sz="2200" dirty="0" smtClean="0">
                <a:latin typeface="Arial"/>
                <a:cs typeface="Arial"/>
              </a:rPr>
              <a:t>Post opératoire par le médecin référent selon des protocoles de soins  </a:t>
            </a:r>
            <a:endParaRPr lang="fr-FR" sz="2200" dirty="0">
              <a:latin typeface="Arial"/>
              <a:cs typeface="Arial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35312" y="294255"/>
            <a:ext cx="8495435" cy="9833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2800" i="1" dirty="0" smtClean="0">
                <a:solidFill>
                  <a:srgbClr val="1F497D"/>
                </a:solidFill>
                <a:latin typeface="Arial"/>
                <a:cs typeface="Arial"/>
              </a:rPr>
              <a:t>Les grands thèmes :</a:t>
            </a:r>
          </a:p>
          <a:p>
            <a:pPr lvl="0" algn="ctr" defTabSz="914400">
              <a:spcBef>
                <a:spcPct val="0"/>
              </a:spcBef>
            </a:pP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Infectieux</a:t>
            </a:r>
            <a:r>
              <a:rPr lang="fr-FR" sz="28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/>
            </a:r>
            <a:br>
              <a:rPr lang="fr-FR" sz="28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fr-FR" sz="2800" b="1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111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3173" y="1448174"/>
            <a:ext cx="8797065" cy="5241837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§"/>
            </a:pPr>
            <a:r>
              <a:rPr lang="fr-FR" sz="2600" b="1" dirty="0" smtClean="0">
                <a:solidFill>
                  <a:srgbClr val="1F497D"/>
                </a:solidFill>
                <a:latin typeface="Arial"/>
                <a:cs typeface="Arial"/>
              </a:rPr>
              <a:t>Pré opératoire </a:t>
            </a:r>
          </a:p>
          <a:p>
            <a:pPr lvl="1">
              <a:buFont typeface="Wingdings" charset="2"/>
              <a:buChar char="Ø"/>
            </a:pPr>
            <a:r>
              <a:rPr lang="fr-FR" sz="1800" i="1" dirty="0" smtClean="0">
                <a:latin typeface="Arial"/>
                <a:cs typeface="Arial"/>
              </a:rPr>
              <a:t>Epargne sanguine, EPO, commande de sang pour l’intervention prise en charge par AR</a:t>
            </a:r>
          </a:p>
          <a:p>
            <a:pPr>
              <a:buNone/>
            </a:pPr>
            <a:endParaRPr lang="fr-FR" sz="1800" i="1" dirty="0" smtClean="0"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r>
              <a:rPr lang="fr-FR" sz="2600" b="1" dirty="0" smtClean="0">
                <a:solidFill>
                  <a:srgbClr val="1F497D"/>
                </a:solidFill>
                <a:latin typeface="Arial"/>
                <a:cs typeface="Arial"/>
              </a:rPr>
              <a:t>Per opératoire</a:t>
            </a:r>
          </a:p>
          <a:p>
            <a:pPr lvl="1">
              <a:buFont typeface="Wingdings" charset="2"/>
              <a:buChar char="Ø"/>
            </a:pPr>
            <a:r>
              <a:rPr lang="fr-FR" sz="1800" dirty="0" smtClean="0">
                <a:latin typeface="Arial"/>
                <a:cs typeface="Arial"/>
              </a:rPr>
              <a:t>Prise en charge par AR en rappelant la nécessité d’une coopération avec le chirurgien selon les recommandations de la check </a:t>
            </a:r>
            <a:r>
              <a:rPr lang="fr-FR" sz="1800" dirty="0" err="1" smtClean="0">
                <a:latin typeface="Arial"/>
                <a:cs typeface="Arial"/>
              </a:rPr>
              <a:t>list</a:t>
            </a:r>
            <a:r>
              <a:rPr lang="fr-FR" sz="1800" dirty="0" smtClean="0">
                <a:latin typeface="Arial"/>
                <a:cs typeface="Arial"/>
              </a:rPr>
              <a:t> HAS  </a:t>
            </a:r>
            <a:r>
              <a:rPr lang="fr-FR" sz="1800" i="1" dirty="0" smtClean="0">
                <a:latin typeface="Arial"/>
                <a:cs typeface="Arial"/>
              </a:rPr>
              <a:t>(partage pré et per opératoire des informations sur le risque hémorragique de l’intervention )</a:t>
            </a:r>
          </a:p>
          <a:p>
            <a:pPr>
              <a:buNone/>
            </a:pPr>
            <a:endParaRPr lang="fr-FR" sz="1800" i="1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  <a:buFont typeface="Wingdings" charset="2"/>
              <a:buChar char="§"/>
            </a:pPr>
            <a:r>
              <a:rPr lang="fr-FR" sz="2600" b="1" dirty="0" smtClean="0">
                <a:solidFill>
                  <a:srgbClr val="1F497D"/>
                </a:solidFill>
                <a:latin typeface="Arial"/>
                <a:cs typeface="Arial"/>
              </a:rPr>
              <a:t>Post opératoire </a:t>
            </a:r>
          </a:p>
          <a:p>
            <a:pPr lvl="1">
              <a:spcAft>
                <a:spcPts val="600"/>
              </a:spcAft>
              <a:buFont typeface="Wingdings" charset="2"/>
              <a:buChar char="Ø"/>
            </a:pPr>
            <a:r>
              <a:rPr lang="fr-FR" sz="1800" dirty="0" smtClean="0">
                <a:latin typeface="Arial"/>
                <a:cs typeface="Arial"/>
              </a:rPr>
              <a:t>Prise en  charge conjointe du chirurgien et de l’AR.</a:t>
            </a:r>
          </a:p>
          <a:p>
            <a:pPr lvl="1">
              <a:buFont typeface="Wingdings" charset="2"/>
              <a:buChar char="Ø"/>
            </a:pPr>
            <a:r>
              <a:rPr lang="fr-FR" sz="1800" dirty="0" smtClean="0">
                <a:latin typeface="Arial"/>
                <a:cs typeface="Arial"/>
              </a:rPr>
              <a:t>Le premier praticien ayant connaissance d’une anémie nécessitant une transfusion est responsable  de la prescription </a:t>
            </a:r>
            <a:r>
              <a:rPr lang="fr-FR" sz="1800" i="1" dirty="0" smtClean="0">
                <a:latin typeface="Arial"/>
                <a:cs typeface="Arial"/>
              </a:rPr>
              <a:t>(paragraphe 4.9 des recommandations de l’Ordre des Médecins ) </a:t>
            </a:r>
          </a:p>
          <a:p>
            <a:pPr>
              <a:buNone/>
            </a:pPr>
            <a:endParaRPr lang="fr-FR" sz="2000" dirty="0" smtClean="0">
              <a:latin typeface="Arial"/>
              <a:cs typeface="Arial"/>
            </a:endParaRPr>
          </a:p>
          <a:p>
            <a:endParaRPr lang="fr-FR" sz="2000" dirty="0">
              <a:latin typeface="Arial"/>
              <a:cs typeface="Arial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53173" y="154686"/>
            <a:ext cx="8495435" cy="9833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2800" i="1" dirty="0" smtClean="0">
                <a:solidFill>
                  <a:srgbClr val="1F497D"/>
                </a:solidFill>
                <a:latin typeface="Arial"/>
                <a:cs typeface="Arial"/>
              </a:rPr>
              <a:t>Les grands thèmes :</a:t>
            </a: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/>
            </a:r>
            <a:b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</a:b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Gestion de l’anémie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212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9856" y="2288547"/>
            <a:ext cx="8610600" cy="4401464"/>
          </a:xfrm>
        </p:spPr>
        <p:txBody>
          <a:bodyPr>
            <a:normAutofit fontScale="92500"/>
          </a:bodyPr>
          <a:lstStyle/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rgbClr val="1F497D"/>
                </a:solidFill>
                <a:latin typeface="Arial"/>
                <a:cs typeface="Arial"/>
              </a:rPr>
              <a:t>Pré opératoire </a:t>
            </a:r>
          </a:p>
          <a:p>
            <a:pPr>
              <a:spcAft>
                <a:spcPts val="1200"/>
              </a:spcAft>
              <a:buNone/>
            </a:pPr>
            <a:r>
              <a:rPr lang="fr-FR" i="1" dirty="0" smtClean="0">
                <a:latin typeface="Arial"/>
                <a:cs typeface="Arial"/>
              </a:rPr>
              <a:t>	</a:t>
            </a:r>
            <a:r>
              <a:rPr lang="fr-FR" sz="2600" dirty="0" smtClean="0">
                <a:latin typeface="Arial"/>
                <a:cs typeface="Arial"/>
              </a:rPr>
              <a:t>Prise en charge par l’AR après discussion pluridisciplinaire (AR,  chirurgien , cardiologue) pour les AVK, les AP dans les situations à risque </a:t>
            </a:r>
            <a:r>
              <a:rPr lang="fr-FR" sz="2600" i="1" dirty="0" smtClean="0">
                <a:latin typeface="Arial"/>
                <a:cs typeface="Arial"/>
              </a:rPr>
              <a:t>(RFE SFAR 2006) et la substitution des déficits de l’hémostase congénitaux ou acquis</a:t>
            </a:r>
          </a:p>
          <a:p>
            <a:pPr>
              <a:spcAft>
                <a:spcPts val="1200"/>
              </a:spcAft>
              <a:buNone/>
            </a:pPr>
            <a:endParaRPr lang="fr-FR" i="1" dirty="0" smtClean="0"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rgbClr val="1F497D"/>
                </a:solidFill>
                <a:latin typeface="Arial"/>
                <a:cs typeface="Arial"/>
              </a:rPr>
              <a:t>Post opératoire </a:t>
            </a:r>
          </a:p>
          <a:p>
            <a:pPr>
              <a:buNone/>
            </a:pPr>
            <a:r>
              <a:rPr lang="fr-FR" dirty="0" smtClean="0">
                <a:latin typeface="Arial"/>
                <a:cs typeface="Arial"/>
              </a:rPr>
              <a:t>	</a:t>
            </a:r>
            <a:r>
              <a:rPr lang="fr-FR" sz="2600" dirty="0" smtClean="0">
                <a:latin typeface="Arial"/>
                <a:cs typeface="Arial"/>
              </a:rPr>
              <a:t>Prise en charge conjointe </a:t>
            </a:r>
            <a:endParaRPr lang="fr-FR" sz="2600" dirty="0">
              <a:latin typeface="Arial"/>
              <a:cs typeface="Arial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29856" y="304800"/>
            <a:ext cx="8610600" cy="17526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2800" i="1" dirty="0" smtClean="0">
                <a:solidFill>
                  <a:srgbClr val="1F497D"/>
                </a:solidFill>
                <a:latin typeface="Arial"/>
                <a:cs typeface="Arial"/>
              </a:rPr>
              <a:t>Les grands thèmes :</a:t>
            </a: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/>
            </a:r>
            <a:b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</a:b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Gestion des AVK, des anti plaquettaires et de tous les médicaments anti thrombotiques ou hémostatiques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4182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792495"/>
            <a:ext cx="8749280" cy="506550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charset="2"/>
              <a:buChar char="§"/>
            </a:pPr>
            <a:r>
              <a:rPr lang="fr-FR" sz="2600" dirty="0" smtClean="0">
                <a:latin typeface="Arial"/>
                <a:cs typeface="Arial"/>
              </a:rPr>
              <a:t>Prise en charge </a:t>
            </a:r>
            <a:r>
              <a:rPr lang="fr-FR" sz="2600" b="1" dirty="0" smtClean="0">
                <a:solidFill>
                  <a:schemeClr val="accent2"/>
                </a:solidFill>
                <a:latin typeface="Arial"/>
                <a:cs typeface="Arial"/>
              </a:rPr>
              <a:t>conjointe</a:t>
            </a:r>
            <a:r>
              <a:rPr lang="fr-FR" sz="2600" dirty="0" smtClean="0">
                <a:latin typeface="Arial"/>
                <a:cs typeface="Arial"/>
              </a:rPr>
              <a:t> entre AR et médecin référent</a:t>
            </a:r>
          </a:p>
          <a:p>
            <a:pPr>
              <a:lnSpc>
                <a:spcPct val="130000"/>
              </a:lnSpc>
              <a:buFont typeface="Wingdings" charset="2"/>
              <a:buChar char="§"/>
            </a:pPr>
            <a:r>
              <a:rPr lang="fr-FR" sz="2600" dirty="0" smtClean="0">
                <a:latin typeface="Arial"/>
                <a:cs typeface="Arial"/>
              </a:rPr>
              <a:t>Prescription  des 1</a:t>
            </a:r>
            <a:r>
              <a:rPr lang="fr-FR" sz="2600" baseline="30000" dirty="0" smtClean="0">
                <a:latin typeface="Arial"/>
                <a:cs typeface="Arial"/>
              </a:rPr>
              <a:t>ères</a:t>
            </a:r>
            <a:r>
              <a:rPr lang="fr-FR" sz="2600" dirty="0" smtClean="0">
                <a:latin typeface="Arial"/>
                <a:cs typeface="Arial"/>
              </a:rPr>
              <a:t>  24 H par AR</a:t>
            </a:r>
          </a:p>
          <a:p>
            <a:pPr>
              <a:lnSpc>
                <a:spcPct val="130000"/>
              </a:lnSpc>
              <a:buFont typeface="Wingdings" charset="2"/>
              <a:buChar char="§"/>
            </a:pPr>
            <a:r>
              <a:rPr lang="fr-FR" sz="2600" dirty="0" smtClean="0">
                <a:latin typeface="Arial"/>
                <a:cs typeface="Arial"/>
              </a:rPr>
              <a:t>Arrêt ou suivi par médecin référent pour les cas simples</a:t>
            </a:r>
          </a:p>
          <a:p>
            <a:pPr>
              <a:lnSpc>
                <a:spcPct val="130000"/>
              </a:lnSpc>
              <a:buFont typeface="Wingdings" charset="2"/>
              <a:buChar char="§"/>
            </a:pPr>
            <a:r>
              <a:rPr lang="fr-FR" sz="2600" dirty="0" smtClean="0">
                <a:latin typeface="Arial"/>
                <a:cs typeface="Arial"/>
              </a:rPr>
              <a:t>Les réanimations ne sont pas concernées par  ce protocole</a:t>
            </a:r>
          </a:p>
          <a:p>
            <a:pPr>
              <a:lnSpc>
                <a:spcPct val="130000"/>
              </a:lnSpc>
              <a:buFont typeface="Wingdings" charset="2"/>
              <a:buChar char="§"/>
            </a:pPr>
            <a:r>
              <a:rPr lang="fr-FR" sz="2600" dirty="0" smtClean="0">
                <a:latin typeface="Arial"/>
                <a:cs typeface="Arial"/>
              </a:rPr>
              <a:t>Les USC prolongent temporairement la SSPI et relèvent de la compétence des AR 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28600" y="228600"/>
            <a:ext cx="8610600" cy="9906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2800" i="1" dirty="0" smtClean="0">
                <a:solidFill>
                  <a:srgbClr val="1F497D"/>
                </a:solidFill>
                <a:latin typeface="Arial"/>
                <a:cs typeface="Arial"/>
              </a:rPr>
              <a:t>Les grands thèmes :</a:t>
            </a: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/>
            </a:r>
            <a:b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</a:b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Hydratation et réalimentation  post opératoire,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3002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7866" y="2388787"/>
            <a:ext cx="8229600" cy="391636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chemeClr val="tx2"/>
                </a:solidFill>
                <a:latin typeface="Arial"/>
                <a:cs typeface="Arial"/>
              </a:rPr>
              <a:t>Pré opératoire</a:t>
            </a:r>
          </a:p>
          <a:p>
            <a:pPr>
              <a:buNone/>
            </a:pPr>
            <a:r>
              <a:rPr lang="fr-FR" sz="2000" i="1" dirty="0" smtClean="0">
                <a:latin typeface="Arial"/>
                <a:cs typeface="Arial"/>
              </a:rPr>
              <a:t>	</a:t>
            </a:r>
            <a:r>
              <a:rPr lang="fr-FR" sz="2200" dirty="0" smtClean="0">
                <a:latin typeface="Arial"/>
                <a:cs typeface="Arial"/>
              </a:rPr>
              <a:t>Prescription par médecin référent et AR pour les médicaments interférents avec l’anesthésie</a:t>
            </a:r>
          </a:p>
          <a:p>
            <a:pPr>
              <a:buNone/>
            </a:pPr>
            <a:endParaRPr lang="fr-FR" sz="2000" dirty="0" smtClean="0">
              <a:latin typeface="Arial"/>
              <a:cs typeface="Arial"/>
            </a:endParaRPr>
          </a:p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rgbClr val="1F497D"/>
                </a:solidFill>
                <a:latin typeface="Arial"/>
                <a:cs typeface="Arial"/>
              </a:rPr>
              <a:t>Post opératoire </a:t>
            </a:r>
          </a:p>
          <a:p>
            <a:pPr>
              <a:buNone/>
            </a:pPr>
            <a:r>
              <a:rPr lang="fr-FR" sz="2000" dirty="0" smtClean="0">
                <a:latin typeface="Arial"/>
                <a:cs typeface="Arial"/>
              </a:rPr>
              <a:t>	</a:t>
            </a:r>
            <a:r>
              <a:rPr lang="fr-FR" sz="2200" dirty="0" smtClean="0">
                <a:latin typeface="Arial"/>
                <a:cs typeface="Arial"/>
              </a:rPr>
              <a:t>Prise en charge conjointe selon les recommandations de la check-list de l’HAS 2010</a:t>
            </a:r>
          </a:p>
          <a:p>
            <a:pPr>
              <a:buNone/>
            </a:pPr>
            <a:endParaRPr lang="fr-FR" sz="2000" dirty="0" smtClean="0">
              <a:latin typeface="Arial"/>
              <a:cs typeface="Arial"/>
            </a:endParaRPr>
          </a:p>
          <a:p>
            <a:endParaRPr lang="fr-FR" sz="2000" dirty="0">
              <a:latin typeface="Arial"/>
              <a:cs typeface="Arial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28600" y="228600"/>
            <a:ext cx="8610600" cy="19812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2800" i="1" dirty="0" smtClean="0">
                <a:solidFill>
                  <a:srgbClr val="1F497D"/>
                </a:solidFill>
                <a:latin typeface="Arial"/>
                <a:cs typeface="Arial"/>
              </a:rPr>
              <a:t>Les grands thèmes :</a:t>
            </a: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/>
            </a:r>
            <a:b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</a:b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Prescription des traitements personnels des patients dans  le cadre du circuit du médicament</a:t>
            </a:r>
          </a:p>
          <a:p>
            <a:pPr lvl="0" algn="ctr" defTabSz="914400">
              <a:spcBef>
                <a:spcPct val="0"/>
              </a:spcBef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Notamment via logiciel informatique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28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7124" y="1580200"/>
            <a:ext cx="9144000" cy="5006433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3000"/>
              </a:spcAft>
              <a:buNone/>
            </a:pPr>
            <a:r>
              <a:rPr lang="fr-FR" sz="6000" b="1" u="sng" dirty="0" smtClean="0">
                <a:solidFill>
                  <a:schemeClr val="tx2"/>
                </a:solidFill>
                <a:latin typeface="Arial"/>
                <a:cs typeface="Arial"/>
              </a:rPr>
              <a:t>L’AR est  notamment concerné par : </a:t>
            </a:r>
          </a:p>
          <a:p>
            <a:pPr>
              <a:buFont typeface="Wingdings" charset="2"/>
              <a:buChar char="Ø"/>
            </a:pPr>
            <a:r>
              <a:rPr lang="fr-FR" sz="5600" b="1" dirty="0" smtClean="0">
                <a:solidFill>
                  <a:schemeClr val="accent2"/>
                </a:solidFill>
                <a:latin typeface="Arial"/>
                <a:cs typeface="Arial"/>
              </a:rPr>
              <a:t>Les opérés à J1</a:t>
            </a:r>
          </a:p>
          <a:p>
            <a:pPr marL="0" indent="0">
              <a:buNone/>
            </a:pPr>
            <a:r>
              <a:rPr lang="fr-FR" sz="5600" b="1" dirty="0" smtClean="0">
                <a:solidFill>
                  <a:schemeClr val="accent2"/>
                </a:solidFill>
                <a:latin typeface="Arial"/>
                <a:cs typeface="Arial"/>
              </a:rPr>
              <a:t>	</a:t>
            </a:r>
            <a:r>
              <a:rPr lang="fr-FR" sz="5000" dirty="0" smtClean="0">
                <a:latin typeface="Arial"/>
                <a:cs typeface="Arial"/>
              </a:rPr>
              <a:t>dans le cadre de la  prise en charge de complications liées à 	l’anesthésie , suivi d’ALR par exemple</a:t>
            </a:r>
          </a:p>
          <a:p>
            <a:pPr marL="0" indent="0">
              <a:buNone/>
            </a:pPr>
            <a:endParaRPr lang="fr-FR" sz="5600" dirty="0" smtClean="0">
              <a:latin typeface="Arial"/>
              <a:cs typeface="Arial"/>
            </a:endParaRPr>
          </a:p>
          <a:p>
            <a:pPr>
              <a:buFont typeface="Wingdings" charset="2"/>
              <a:buChar char="Ø"/>
            </a:pPr>
            <a:r>
              <a:rPr lang="fr-FR" sz="5600" b="1" dirty="0" smtClean="0">
                <a:solidFill>
                  <a:srgbClr val="C0504D"/>
                </a:solidFill>
                <a:latin typeface="Arial"/>
                <a:cs typeface="Arial"/>
              </a:rPr>
              <a:t>Les patients pour lesquels une prescription doit être effectuée </a:t>
            </a:r>
          </a:p>
          <a:p>
            <a:pPr marL="0" indent="0">
              <a:buNone/>
            </a:pPr>
            <a:r>
              <a:rPr lang="fr-FR" sz="5600" b="1" dirty="0">
                <a:solidFill>
                  <a:srgbClr val="C0504D"/>
                </a:solidFill>
                <a:latin typeface="Arial"/>
                <a:cs typeface="Arial"/>
              </a:rPr>
              <a:t>	</a:t>
            </a:r>
            <a:r>
              <a:rPr lang="fr-FR" sz="5000" dirty="0" smtClean="0">
                <a:latin typeface="Arial"/>
                <a:cs typeface="Arial"/>
              </a:rPr>
              <a:t>selon la répartition des taches concernées par ce protocole</a:t>
            </a:r>
          </a:p>
          <a:p>
            <a:pPr lvl="1">
              <a:buNone/>
            </a:pPr>
            <a:r>
              <a:rPr lang="fr-FR" sz="5000" dirty="0" smtClean="0">
                <a:latin typeface="Arial"/>
                <a:cs typeface="Arial"/>
              </a:rPr>
              <a:t> </a:t>
            </a:r>
          </a:p>
          <a:p>
            <a:pPr>
              <a:buFont typeface="Wingdings" charset="2"/>
              <a:buChar char="Ø"/>
            </a:pPr>
            <a:r>
              <a:rPr lang="fr-FR" sz="5600" b="1" dirty="0" smtClean="0">
                <a:solidFill>
                  <a:srgbClr val="C0504D"/>
                </a:solidFill>
                <a:latin typeface="Arial"/>
                <a:cs typeface="Arial"/>
              </a:rPr>
              <a:t>Les patients qui développent une complication post </a:t>
            </a:r>
            <a:r>
              <a:rPr lang="fr-FR" sz="5600" b="1" dirty="0" smtClean="0">
                <a:solidFill>
                  <a:schemeClr val="accent2"/>
                </a:solidFill>
                <a:latin typeface="Arial"/>
                <a:cs typeface="Arial"/>
              </a:rPr>
              <a:t>opératoire</a:t>
            </a:r>
            <a:r>
              <a:rPr lang="fr-FR" sz="5600" b="1" dirty="0" smtClean="0">
                <a:latin typeface="Arial"/>
                <a:cs typeface="Arial"/>
              </a:rPr>
              <a:t>  </a:t>
            </a:r>
          </a:p>
          <a:p>
            <a:pPr marL="0" indent="0">
              <a:buNone/>
            </a:pPr>
            <a:r>
              <a:rPr lang="fr-FR" sz="5600" b="1" dirty="0">
                <a:latin typeface="Arial"/>
                <a:cs typeface="Arial"/>
              </a:rPr>
              <a:t>	</a:t>
            </a:r>
            <a:r>
              <a:rPr lang="fr-FR" sz="5000" dirty="0" smtClean="0">
                <a:latin typeface="Arial"/>
                <a:cs typeface="Arial"/>
              </a:rPr>
              <a:t>qui nécessite l’intervention spécifique de l’AR</a:t>
            </a:r>
            <a:endParaRPr lang="fr-FR" sz="5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fr-FR" sz="5600" dirty="0" smtClean="0">
                <a:latin typeface="Arial"/>
                <a:cs typeface="Arial"/>
              </a:rPr>
              <a:t> </a:t>
            </a:r>
          </a:p>
          <a:p>
            <a:endParaRPr lang="fr-FR" sz="2000" dirty="0">
              <a:latin typeface="Arial"/>
              <a:cs typeface="Arial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37124" y="153667"/>
            <a:ext cx="8516908" cy="99696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3200" b="1" dirty="0" smtClean="0">
                <a:solidFill>
                  <a:srgbClr val="1F497D"/>
                </a:solidFill>
                <a:latin typeface="Arial"/>
                <a:cs typeface="Arial"/>
              </a:rPr>
              <a:t>Visite post opératoire en service d’hospitalisation 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721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7195" y="1654043"/>
            <a:ext cx="8966805" cy="4962127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charset="2"/>
              <a:buChar char="§"/>
            </a:pPr>
            <a:r>
              <a:rPr lang="fr-FR" sz="2800" dirty="0" smtClean="0">
                <a:solidFill>
                  <a:srgbClr val="000000"/>
                </a:solidFill>
                <a:latin typeface="Arial"/>
                <a:cs typeface="Arial"/>
              </a:rPr>
              <a:t>En</a:t>
            </a:r>
            <a:r>
              <a:rPr lang="fr-FR" sz="2800" dirty="0" smtClean="0">
                <a:solidFill>
                  <a:schemeClr val="accent2"/>
                </a:solidFill>
                <a:latin typeface="Arial"/>
                <a:cs typeface="Arial"/>
              </a:rPr>
              <a:t> </a:t>
            </a:r>
            <a:r>
              <a:rPr lang="fr-FR" sz="2800" b="1" dirty="0" smtClean="0">
                <a:solidFill>
                  <a:schemeClr val="accent2"/>
                </a:solidFill>
                <a:latin typeface="Arial"/>
                <a:cs typeface="Arial"/>
              </a:rPr>
              <a:t>dehors</a:t>
            </a:r>
            <a:r>
              <a:rPr lang="fr-FR" sz="2800" dirty="0" smtClean="0">
                <a:solidFill>
                  <a:schemeClr val="accent2"/>
                </a:solidFill>
                <a:latin typeface="Arial"/>
                <a:cs typeface="Arial"/>
              </a:rPr>
              <a:t> </a:t>
            </a:r>
            <a:r>
              <a:rPr lang="fr-FR" sz="2800" dirty="0" smtClean="0">
                <a:latin typeface="Arial"/>
                <a:cs typeface="Arial"/>
              </a:rPr>
              <a:t>du cadre fixé par la répartition des taches</a:t>
            </a:r>
          </a:p>
          <a:p>
            <a:pPr>
              <a:lnSpc>
                <a:spcPct val="130000"/>
              </a:lnSpc>
              <a:buFont typeface="Wingdings" charset="2"/>
              <a:buChar char="§"/>
            </a:pPr>
            <a:r>
              <a:rPr lang="fr-FR" sz="2800" dirty="0" smtClean="0">
                <a:latin typeface="Arial"/>
                <a:cs typeface="Arial"/>
              </a:rPr>
              <a:t>Par </a:t>
            </a:r>
            <a:r>
              <a:rPr lang="fr-FR" sz="2800" b="1" dirty="0" smtClean="0">
                <a:solidFill>
                  <a:srgbClr val="C0504D"/>
                </a:solidFill>
                <a:latin typeface="Arial"/>
                <a:cs typeface="Arial"/>
              </a:rPr>
              <a:t>appel direct </a:t>
            </a:r>
            <a:r>
              <a:rPr lang="fr-FR" sz="2800" dirty="0" smtClean="0">
                <a:latin typeface="Arial"/>
                <a:cs typeface="Arial"/>
              </a:rPr>
              <a:t>du médecin référent</a:t>
            </a:r>
          </a:p>
          <a:p>
            <a:pPr>
              <a:lnSpc>
                <a:spcPct val="130000"/>
              </a:lnSpc>
              <a:buFont typeface="Wingdings" charset="2"/>
              <a:buChar char="§"/>
            </a:pPr>
            <a:r>
              <a:rPr lang="fr-FR" sz="2800" dirty="0" smtClean="0">
                <a:latin typeface="Arial"/>
                <a:cs typeface="Arial"/>
              </a:rPr>
              <a:t>Avec un </a:t>
            </a:r>
            <a:r>
              <a:rPr lang="fr-FR" sz="2800" b="1" dirty="0" smtClean="0">
                <a:solidFill>
                  <a:srgbClr val="C0504D"/>
                </a:solidFill>
                <a:latin typeface="Arial"/>
                <a:cs typeface="Arial"/>
              </a:rPr>
              <a:t>dossier médical </a:t>
            </a:r>
            <a:r>
              <a:rPr lang="fr-FR" sz="2800" dirty="0" smtClean="0">
                <a:latin typeface="Arial"/>
                <a:cs typeface="Arial"/>
              </a:rPr>
              <a:t>dument renseigné </a:t>
            </a:r>
          </a:p>
          <a:p>
            <a:pPr>
              <a:lnSpc>
                <a:spcPct val="130000"/>
              </a:lnSpc>
              <a:buFont typeface="Wingdings" charset="2"/>
              <a:buChar char="§"/>
            </a:pPr>
            <a:r>
              <a:rPr lang="fr-FR" sz="2800" dirty="0" smtClean="0">
                <a:latin typeface="Arial"/>
                <a:cs typeface="Arial"/>
              </a:rPr>
              <a:t>L’AR répondra en fonction de son </a:t>
            </a:r>
            <a:r>
              <a:rPr lang="fr-FR" sz="2800" b="1" dirty="0" smtClean="0">
                <a:solidFill>
                  <a:srgbClr val="C0504D"/>
                </a:solidFill>
                <a:latin typeface="Arial"/>
                <a:cs typeface="Arial"/>
              </a:rPr>
              <a:t>champ de compétence</a:t>
            </a:r>
          </a:p>
          <a:p>
            <a:pPr>
              <a:lnSpc>
                <a:spcPct val="130000"/>
              </a:lnSpc>
              <a:buFont typeface="Wingdings" charset="2"/>
              <a:buChar char="§"/>
            </a:pPr>
            <a:r>
              <a:rPr lang="fr-FR" sz="2800" dirty="0" smtClean="0">
                <a:latin typeface="Arial"/>
                <a:cs typeface="Arial"/>
              </a:rPr>
              <a:t>Les conclusions de cette consultation seront </a:t>
            </a:r>
            <a:r>
              <a:rPr lang="fr-FR" sz="2800" b="1" dirty="0" smtClean="0">
                <a:solidFill>
                  <a:srgbClr val="C0504D"/>
                </a:solidFill>
                <a:latin typeface="Arial"/>
                <a:cs typeface="Arial"/>
              </a:rPr>
              <a:t>écrites</a:t>
            </a:r>
            <a:r>
              <a:rPr lang="fr-FR" sz="2800" dirty="0" smtClean="0">
                <a:latin typeface="Arial"/>
                <a:cs typeface="Arial"/>
              </a:rPr>
              <a:t> dans le dossier du patient</a:t>
            </a: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30887" y="221853"/>
            <a:ext cx="8516908" cy="99696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3200" dirty="0" smtClean="0">
                <a:solidFill>
                  <a:srgbClr val="1F497D"/>
                </a:solidFill>
                <a:latin typeface="Arial"/>
                <a:cs typeface="Arial"/>
              </a:rPr>
              <a:t>Demande d’avis par médecin référent :</a:t>
            </a:r>
            <a:br>
              <a:rPr lang="fr-FR" sz="3200" dirty="0" smtClean="0">
                <a:solidFill>
                  <a:srgbClr val="1F497D"/>
                </a:solidFill>
                <a:latin typeface="Arial"/>
                <a:cs typeface="Arial"/>
              </a:rPr>
            </a:br>
            <a:r>
              <a:rPr lang="fr-FR" sz="3200" b="1" dirty="0" smtClean="0">
                <a:solidFill>
                  <a:srgbClr val="1F497D"/>
                </a:solidFill>
                <a:latin typeface="Arial"/>
                <a:cs typeface="Arial"/>
              </a:rPr>
              <a:t>AR consultant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427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2429" y="1524000"/>
            <a:ext cx="8785917" cy="5180780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Le protocole devra être rédigé  en  </a:t>
            </a:r>
            <a:r>
              <a:rPr lang="fr-FR" sz="2400" b="1" dirty="0" smtClean="0">
                <a:solidFill>
                  <a:schemeClr val="accent2"/>
                </a:solidFill>
                <a:latin typeface="Arial"/>
                <a:cs typeface="Arial"/>
              </a:rPr>
              <a:t>tenant compte des  souhaits et des ressources humaines</a:t>
            </a:r>
            <a:r>
              <a:rPr lang="fr-FR" sz="2400" b="1" dirty="0" smtClean="0">
                <a:latin typeface="Arial"/>
                <a:cs typeface="Arial"/>
              </a:rPr>
              <a:t>  </a:t>
            </a:r>
            <a:r>
              <a:rPr lang="fr-FR" sz="2400" dirty="0" smtClean="0">
                <a:latin typeface="Arial"/>
                <a:cs typeface="Arial"/>
              </a:rPr>
              <a:t>de chaque équipe.</a:t>
            </a:r>
          </a:p>
          <a:p>
            <a:pPr>
              <a:spcAft>
                <a:spcPts val="2400"/>
              </a:spcAft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Il est souhaitable de </a:t>
            </a:r>
            <a:r>
              <a:rPr lang="fr-FR" sz="2400" b="1" dirty="0" smtClean="0">
                <a:solidFill>
                  <a:srgbClr val="C0504D"/>
                </a:solidFill>
                <a:latin typeface="Arial"/>
                <a:cs typeface="Arial"/>
              </a:rPr>
              <a:t>décliner ce protocole par spécialité</a:t>
            </a:r>
            <a:r>
              <a:rPr lang="fr-FR" sz="2400" dirty="0" smtClean="0">
                <a:latin typeface="Arial"/>
                <a:cs typeface="Arial"/>
              </a:rPr>
              <a:t> en tenant compte des spécificités de chaque pratique.</a:t>
            </a:r>
          </a:p>
          <a:p>
            <a:pPr>
              <a:spcAft>
                <a:spcPts val="2400"/>
              </a:spcAft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Il devra être </a:t>
            </a:r>
            <a:r>
              <a:rPr lang="fr-FR" sz="2400" b="1" dirty="0" smtClean="0">
                <a:solidFill>
                  <a:schemeClr val="accent2"/>
                </a:solidFill>
                <a:latin typeface="Arial"/>
                <a:cs typeface="Arial"/>
              </a:rPr>
              <a:t>validé par la CME </a:t>
            </a:r>
            <a:r>
              <a:rPr lang="fr-FR" sz="2400" dirty="0" smtClean="0">
                <a:latin typeface="Arial"/>
                <a:cs typeface="Arial"/>
              </a:rPr>
              <a:t>après discussion entre les AR et les divers spécialités</a:t>
            </a:r>
          </a:p>
          <a:p>
            <a:pPr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Ainsi ces propositions ne sont pas des « recommandations » mais des </a:t>
            </a:r>
            <a:r>
              <a:rPr lang="fr-FR" sz="2400" b="1" dirty="0" smtClean="0">
                <a:solidFill>
                  <a:srgbClr val="C0504D"/>
                </a:solidFill>
                <a:latin typeface="Arial"/>
                <a:cs typeface="Arial"/>
              </a:rPr>
              <a:t>alertes</a:t>
            </a:r>
            <a:r>
              <a:rPr lang="fr-FR" sz="2400" dirty="0" smtClean="0">
                <a:latin typeface="Arial"/>
                <a:cs typeface="Arial"/>
              </a:rPr>
              <a:t> sur des points nécessaires à la bonne prise en charge des patients</a:t>
            </a:r>
          </a:p>
          <a:p>
            <a:pPr>
              <a:buFont typeface="Wingdings" charset="2"/>
              <a:buChar char="§"/>
            </a:pPr>
            <a:endParaRPr lang="fr-FR" sz="2400" dirty="0" smtClean="0">
              <a:latin typeface="Arial"/>
              <a:cs typeface="Arial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81287" y="349452"/>
            <a:ext cx="8523887" cy="68185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3600" b="1" dirty="0" err="1">
                <a:solidFill>
                  <a:schemeClr val="tx2"/>
                </a:solidFill>
                <a:latin typeface="Arial"/>
                <a:cs typeface="Arial"/>
              </a:rPr>
              <a:t>S</a:t>
            </a:r>
            <a:r>
              <a:rPr lang="fr-FR" sz="3600" b="1" noProof="0" dirty="0" err="1" smtClean="0">
                <a:solidFill>
                  <a:schemeClr val="tx2"/>
                </a:solidFill>
                <a:latin typeface="Arial"/>
                <a:cs typeface="Arial"/>
              </a:rPr>
              <a:t>ynthése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11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Déclaration d’</a:t>
            </a:r>
            <a:r>
              <a:rPr lang="fr-FR" smtClean="0"/>
              <a:t>interêt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 Conseil pour la gestion du risque auprès du cabinet </a:t>
            </a:r>
            <a:r>
              <a:rPr lang="fr-FR" dirty="0" err="1" smtClean="0"/>
              <a:t>Branchet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760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1371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rgbClr val="1F497D"/>
                </a:solidFill>
              </a:rPr>
              <a:t>Check </a:t>
            </a:r>
            <a:r>
              <a:rPr lang="fr-FR" b="1" dirty="0" err="1" smtClean="0">
                <a:solidFill>
                  <a:srgbClr val="1F497D"/>
                </a:solidFill>
              </a:rPr>
              <a:t>list</a:t>
            </a:r>
            <a:endParaRPr lang="fr-FR" b="1" dirty="0" smtClean="0">
              <a:solidFill>
                <a:srgbClr val="1F497D"/>
              </a:solidFill>
            </a:endParaRPr>
          </a:p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rgbClr val="1F497D"/>
                </a:solidFill>
              </a:rPr>
              <a:t>Consultant</a:t>
            </a:r>
            <a:r>
              <a:rPr lang="fr-FR" dirty="0" smtClean="0"/>
              <a:t> ,  </a:t>
            </a:r>
            <a:r>
              <a:rPr lang="fr-FR" dirty="0"/>
              <a:t>rôle pour </a:t>
            </a:r>
            <a:r>
              <a:rPr lang="fr-FR" dirty="0" smtClean="0"/>
              <a:t>l’AR ?</a:t>
            </a:r>
            <a:endParaRPr lang="fr-FR" dirty="0"/>
          </a:p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rgbClr val="1F497D"/>
                </a:solidFill>
              </a:rPr>
              <a:t>Enjeu</a:t>
            </a:r>
            <a:r>
              <a:rPr lang="fr-FR" dirty="0" smtClean="0"/>
              <a:t> pour la discipline</a:t>
            </a:r>
          </a:p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rgbClr val="1F497D"/>
                </a:solidFill>
              </a:rPr>
              <a:t>EGAR</a:t>
            </a:r>
            <a:r>
              <a:rPr lang="fr-FR" b="1" dirty="0" smtClean="0"/>
              <a:t> </a:t>
            </a:r>
            <a:r>
              <a:rPr lang="fr-FR" dirty="0" smtClean="0"/>
              <a:t>réflexions de la SFAR en 2010</a:t>
            </a:r>
          </a:p>
          <a:p>
            <a:pPr>
              <a:buFont typeface="Wingdings" charset="2"/>
              <a:buChar char="§"/>
            </a:pPr>
            <a:r>
              <a:rPr lang="fr-FR" b="1" dirty="0">
                <a:solidFill>
                  <a:srgbClr val="1F497D"/>
                </a:solidFill>
              </a:rPr>
              <a:t>L</a:t>
            </a:r>
            <a:r>
              <a:rPr lang="fr-FR" b="1" dirty="0" smtClean="0">
                <a:solidFill>
                  <a:srgbClr val="1F497D"/>
                </a:solidFill>
              </a:rPr>
              <a:t>imites</a:t>
            </a:r>
            <a:r>
              <a:rPr lang="fr-FR" dirty="0" smtClean="0"/>
              <a:t> et contenu de la période à définir</a:t>
            </a:r>
          </a:p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rgbClr val="1F497D"/>
                </a:solidFill>
              </a:rPr>
              <a:t>Parcours</a:t>
            </a:r>
            <a:r>
              <a:rPr lang="fr-FR" dirty="0" smtClean="0"/>
              <a:t> de soins </a:t>
            </a:r>
            <a:r>
              <a:rPr lang="fr-FR" dirty="0" err="1" smtClean="0"/>
              <a:t>périopératoire</a:t>
            </a:r>
            <a:r>
              <a:rPr lang="fr-FR" dirty="0" smtClean="0"/>
              <a:t> </a:t>
            </a:r>
          </a:p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rgbClr val="1F497D"/>
                </a:solidFill>
              </a:rPr>
              <a:t>Partage</a:t>
            </a:r>
            <a:r>
              <a:rPr lang="fr-FR" dirty="0" smtClean="0"/>
              <a:t> </a:t>
            </a:r>
            <a:r>
              <a:rPr lang="fr-FR" dirty="0"/>
              <a:t>des soins </a:t>
            </a:r>
            <a:r>
              <a:rPr lang="fr-FR" dirty="0" err="1" smtClean="0"/>
              <a:t>protocolé</a:t>
            </a:r>
            <a:endParaRPr lang="fr-FR" dirty="0" smtClean="0"/>
          </a:p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rgbClr val="1F497D"/>
                </a:solidFill>
              </a:rPr>
              <a:t>Pénurie</a:t>
            </a:r>
            <a:r>
              <a:rPr lang="fr-FR" dirty="0" smtClean="0"/>
              <a:t> </a:t>
            </a:r>
          </a:p>
          <a:p>
            <a:pPr>
              <a:buFont typeface="Wingdings" charset="2"/>
              <a:buChar char="§"/>
            </a:pPr>
            <a:r>
              <a:rPr lang="fr-FR" b="1" dirty="0" smtClean="0">
                <a:solidFill>
                  <a:srgbClr val="1F497D"/>
                </a:solidFill>
              </a:rPr>
              <a:t>Risque</a:t>
            </a:r>
            <a:r>
              <a:rPr lang="fr-FR" b="1" dirty="0" smtClean="0"/>
              <a:t> </a:t>
            </a:r>
            <a:r>
              <a:rPr lang="fr-FR" dirty="0" smtClean="0"/>
              <a:t>accrue pendant cette période</a:t>
            </a:r>
          </a:p>
          <a:p>
            <a:pPr>
              <a:buFont typeface="Wingdings" charset="2"/>
              <a:buChar char="§"/>
            </a:pPr>
            <a:r>
              <a:rPr lang="fr-FR" b="1" dirty="0">
                <a:solidFill>
                  <a:srgbClr val="1F497D"/>
                </a:solidFill>
              </a:rPr>
              <a:t>Spécificité</a:t>
            </a:r>
            <a:r>
              <a:rPr lang="fr-FR" dirty="0"/>
              <a:t> de </a:t>
            </a:r>
            <a:r>
              <a:rPr lang="fr-FR" dirty="0" smtClean="0"/>
              <a:t>l’anesthésie française</a:t>
            </a:r>
            <a:endParaRPr lang="fr-FR" dirty="0"/>
          </a:p>
          <a:p>
            <a:pPr>
              <a:buFont typeface="Wingdings" charset="2"/>
              <a:buChar char="§"/>
            </a:pPr>
            <a:endParaRPr lang="fr-FR" dirty="0" smtClean="0"/>
          </a:p>
          <a:p>
            <a:pPr>
              <a:buFont typeface="Wingdings" charset="2"/>
              <a:buChar char="§"/>
            </a:pPr>
            <a:endParaRPr lang="fr-FR" dirty="0" smtClean="0"/>
          </a:p>
          <a:p>
            <a:pPr>
              <a:buFont typeface="Wingdings" charset="2"/>
              <a:buChar char="§"/>
            </a:pPr>
            <a:endParaRPr lang="fr-FR" dirty="0" smtClean="0"/>
          </a:p>
          <a:p>
            <a:pPr>
              <a:buFont typeface="Wingdings" charset="2"/>
              <a:buChar char="§"/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96631" y="361635"/>
            <a:ext cx="8425113" cy="13440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lnSpc>
                <a:spcPct val="120000"/>
              </a:lnSpc>
              <a:spcBef>
                <a:spcPts val="600"/>
              </a:spcBef>
            </a:pPr>
            <a:r>
              <a:rPr lang="fr-FR" sz="3200" b="1" dirty="0">
                <a:solidFill>
                  <a:schemeClr val="tx2"/>
                </a:solidFill>
                <a:latin typeface="Arial"/>
                <a:cs typeface="Arial"/>
              </a:rPr>
              <a:t>Médecine péri </a:t>
            </a:r>
            <a:r>
              <a:rPr lang="fr-FR" sz="3200" b="1">
                <a:solidFill>
                  <a:schemeClr val="tx2"/>
                </a:solidFill>
                <a:latin typeface="Arial"/>
                <a:cs typeface="Arial"/>
              </a:rPr>
              <a:t>opératoire </a:t>
            </a:r>
            <a:r>
              <a:rPr lang="fr-FR" sz="3200" b="1" smtClean="0">
                <a:solidFill>
                  <a:schemeClr val="tx2"/>
                </a:solidFill>
                <a:latin typeface="Arial"/>
                <a:cs typeface="Arial"/>
              </a:rPr>
              <a:t>: </a:t>
            </a:r>
            <a:r>
              <a:rPr lang="fr-FR" sz="3200" b="1" dirty="0">
                <a:solidFill>
                  <a:schemeClr val="tx2"/>
                </a:solidFill>
                <a:latin typeface="Arial"/>
                <a:cs typeface="Arial"/>
              </a:rPr>
              <a:t>mots clefs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6276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94" y="1949294"/>
            <a:ext cx="8682554" cy="5095154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§"/>
            </a:pPr>
            <a:r>
              <a:rPr lang="fr-FR" sz="2800" dirty="0" smtClean="0">
                <a:latin typeface="Arial"/>
                <a:cs typeface="Arial"/>
              </a:rPr>
              <a:t>La réponse est clairement </a:t>
            </a:r>
            <a:r>
              <a:rPr lang="fr-FR" sz="2800" b="1" dirty="0" smtClean="0">
                <a:solidFill>
                  <a:schemeClr val="accent2"/>
                </a:solidFill>
                <a:latin typeface="Arial"/>
                <a:cs typeface="Arial"/>
              </a:rPr>
              <a:t>non</a:t>
            </a:r>
          </a:p>
          <a:p>
            <a:pPr>
              <a:buFont typeface="Wingdings" charset="2"/>
              <a:buChar char="§"/>
            </a:pPr>
            <a:r>
              <a:rPr lang="fr-FR" sz="2800" dirty="0" smtClean="0">
                <a:latin typeface="Arial"/>
                <a:cs typeface="Arial"/>
              </a:rPr>
              <a:t>Il ne serait pas possible </a:t>
            </a:r>
            <a:r>
              <a:rPr lang="fr-FR" sz="2800" b="1" dirty="0" smtClean="0">
                <a:solidFill>
                  <a:srgbClr val="C0504D"/>
                </a:solidFill>
                <a:latin typeface="Arial"/>
                <a:cs typeface="Arial"/>
              </a:rPr>
              <a:t>d’anticiper</a:t>
            </a:r>
            <a:r>
              <a:rPr lang="fr-FR" sz="2800" dirty="0" smtClean="0">
                <a:latin typeface="Arial"/>
                <a:cs typeface="Arial"/>
              </a:rPr>
              <a:t> la globalité de la  procédure d’anesthésie réanimation dès la CPA sans </a:t>
            </a:r>
            <a:r>
              <a:rPr lang="fr-FR" sz="2800" dirty="0" err="1" smtClean="0">
                <a:latin typeface="Arial"/>
                <a:cs typeface="Arial"/>
              </a:rPr>
              <a:t>conna</a:t>
            </a:r>
            <a:r>
              <a:rPr lang="ro-RO" sz="2800" dirty="0" smtClean="0">
                <a:latin typeface="Arial"/>
                <a:cs typeface="Arial"/>
              </a:rPr>
              <a:t>î</a:t>
            </a:r>
            <a:r>
              <a:rPr lang="fr-FR" sz="2800" dirty="0" err="1" smtClean="0">
                <a:latin typeface="Arial"/>
                <a:cs typeface="Arial"/>
              </a:rPr>
              <a:t>tre</a:t>
            </a:r>
            <a:r>
              <a:rPr lang="fr-FR" sz="2800" dirty="0" smtClean="0">
                <a:latin typeface="Arial"/>
                <a:cs typeface="Arial"/>
              </a:rPr>
              <a:t> ni participer aux éventuelles complications </a:t>
            </a:r>
          </a:p>
          <a:p>
            <a:pPr>
              <a:buFont typeface="Wingdings" charset="2"/>
              <a:buChar char="§"/>
            </a:pPr>
            <a:r>
              <a:rPr lang="fr-FR" sz="2800" dirty="0" smtClean="0">
                <a:latin typeface="Arial"/>
                <a:cs typeface="Arial"/>
              </a:rPr>
              <a:t>La spécificité française doit être </a:t>
            </a:r>
            <a:r>
              <a:rPr lang="fr-FR" sz="2800" b="1" dirty="0" smtClean="0">
                <a:solidFill>
                  <a:srgbClr val="C0504D"/>
                </a:solidFill>
                <a:latin typeface="Arial"/>
                <a:cs typeface="Arial"/>
              </a:rPr>
              <a:t>conservée</a:t>
            </a:r>
            <a:r>
              <a:rPr lang="fr-FR" sz="2800" dirty="0" smtClean="0">
                <a:latin typeface="Arial"/>
                <a:cs typeface="Arial"/>
              </a:rPr>
              <a:t> mais </a:t>
            </a:r>
            <a:r>
              <a:rPr lang="fr-FR" sz="2800" b="1" dirty="0" smtClean="0">
                <a:solidFill>
                  <a:srgbClr val="C0504D"/>
                </a:solidFill>
                <a:latin typeface="Arial"/>
                <a:cs typeface="Arial"/>
              </a:rPr>
              <a:t>aménagée</a:t>
            </a:r>
            <a:r>
              <a:rPr lang="fr-FR" sz="2800" dirty="0" smtClean="0">
                <a:latin typeface="Arial"/>
                <a:cs typeface="Arial"/>
              </a:rPr>
              <a:t> .</a:t>
            </a:r>
          </a:p>
          <a:p>
            <a:pPr>
              <a:buFont typeface="Wingdings" charset="2"/>
              <a:buChar char="§"/>
            </a:pPr>
            <a:r>
              <a:rPr lang="fr-FR" sz="2800" dirty="0" smtClean="0">
                <a:latin typeface="Arial"/>
                <a:cs typeface="Arial"/>
              </a:rPr>
              <a:t>I’AR  doit agir dans son </a:t>
            </a:r>
            <a:r>
              <a:rPr lang="fr-FR" sz="2800" b="1" dirty="0" smtClean="0">
                <a:solidFill>
                  <a:srgbClr val="C0504D"/>
                </a:solidFill>
                <a:latin typeface="Arial"/>
                <a:cs typeface="Arial"/>
              </a:rPr>
              <a:t>domaine de compétence</a:t>
            </a:r>
            <a:r>
              <a:rPr lang="fr-FR" sz="2800" dirty="0" smtClean="0">
                <a:latin typeface="Arial"/>
                <a:cs typeface="Arial"/>
              </a:rPr>
              <a:t> en partageant avec les autres spécialistes </a:t>
            </a:r>
          </a:p>
          <a:p>
            <a:pPr>
              <a:buFont typeface="Wingdings" charset="2"/>
              <a:buChar char="§"/>
            </a:pPr>
            <a:r>
              <a:rPr lang="fr-FR" sz="2800" dirty="0" smtClean="0">
                <a:latin typeface="Arial"/>
                <a:cs typeface="Arial"/>
              </a:rPr>
              <a:t>Les démarches </a:t>
            </a:r>
            <a:r>
              <a:rPr lang="fr-FR" sz="2800" b="1" dirty="0" smtClean="0">
                <a:solidFill>
                  <a:srgbClr val="C0504D"/>
                </a:solidFill>
                <a:latin typeface="Arial"/>
                <a:cs typeface="Arial"/>
              </a:rPr>
              <a:t>d’accréditation</a:t>
            </a:r>
            <a:r>
              <a:rPr lang="fr-FR" sz="2800" dirty="0" smtClean="0">
                <a:latin typeface="Arial"/>
                <a:cs typeface="Arial"/>
              </a:rPr>
              <a:t> en équipe vont dans ce sens  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82436" y="180330"/>
            <a:ext cx="7772400" cy="1411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smtClean="0">
                <a:solidFill>
                  <a:schemeClr val="tx2"/>
                </a:solidFill>
              </a:rPr>
              <a:t>Faut-il cantonner l’anesthésiste dans les blocs ?</a:t>
            </a:r>
            <a:endParaRPr lang="fr-FR" sz="3600" b="1" dirty="0">
              <a:solidFill>
                <a:schemeClr val="tx2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1048404" y="1591858"/>
            <a:ext cx="679247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238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re 1"/>
          <p:cNvSpPr>
            <a:spLocks noGrp="1"/>
          </p:cNvSpPr>
          <p:nvPr>
            <p:ph type="title"/>
          </p:nvPr>
        </p:nvSpPr>
        <p:spPr>
          <a:xfrm>
            <a:off x="606425" y="287433"/>
            <a:ext cx="8230185" cy="1212174"/>
          </a:xfrm>
        </p:spPr>
        <p:txBody>
          <a:bodyPr>
            <a:normAutofit/>
          </a:bodyPr>
          <a:lstStyle/>
          <a:p>
            <a:r>
              <a:rPr lang="fr-CH" sz="2000" b="1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fr-CH" sz="2000" b="1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fr-CH" sz="2000" b="1" dirty="0" smtClean="0">
                <a:latin typeface="Arial" charset="0"/>
                <a:ea typeface="ＭＳ Ｐゴシック" charset="0"/>
                <a:cs typeface="ＭＳ Ｐゴシック" charset="0"/>
              </a:rPr>
              <a:t>Données sur 19'816 décès en chirurgie (6-70 ans)</a:t>
            </a:r>
            <a:endParaRPr lang="fr-FR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37728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13188920"/>
              </p:ext>
            </p:extLst>
          </p:nvPr>
        </p:nvGraphicFramePr>
        <p:xfrm>
          <a:off x="216043" y="1255713"/>
          <a:ext cx="8728075" cy="5283200"/>
        </p:xfrm>
        <a:graphic>
          <a:graphicData uri="http://schemas.openxmlformats.org/presentationml/2006/ole">
            <p:oleObj spid="_x0000_s4142" name="Graphique" r:id="rId3" imgW="4724400" imgH="2870200" progId="Excel.Sheet.8">
              <p:embed/>
            </p:oleObj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269897" y="3789040"/>
            <a:ext cx="2438107" cy="1867195"/>
            <a:chOff x="748" y="2341"/>
            <a:chExt cx="1633" cy="1225"/>
          </a:xfrm>
        </p:grpSpPr>
        <p:sp>
          <p:nvSpPr>
            <p:cNvPr id="19461" name="Line 14"/>
            <p:cNvSpPr>
              <a:spLocks noChangeShapeType="1"/>
            </p:cNvSpPr>
            <p:nvPr/>
          </p:nvSpPr>
          <p:spPr bwMode="auto">
            <a:xfrm>
              <a:off x="2381" y="2341"/>
              <a:ext cx="0" cy="1225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19462" name="Line 15"/>
            <p:cNvSpPr>
              <a:spLocks noChangeShapeType="1"/>
            </p:cNvSpPr>
            <p:nvPr/>
          </p:nvSpPr>
          <p:spPr bwMode="auto">
            <a:xfrm flipH="1">
              <a:off x="748" y="2341"/>
              <a:ext cx="1633" cy="0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fr-FR"/>
            </a:p>
          </p:txBody>
        </p:sp>
      </p:grpSp>
      <p:sp>
        <p:nvSpPr>
          <p:cNvPr id="7" name="Titre 1"/>
          <p:cNvSpPr txBox="1">
            <a:spLocks/>
          </p:cNvSpPr>
          <p:nvPr/>
        </p:nvSpPr>
        <p:spPr>
          <a:xfrm>
            <a:off x="396631" y="324890"/>
            <a:ext cx="8425113" cy="96389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ts val="600"/>
              </a:spcBef>
            </a:pPr>
            <a:r>
              <a:rPr lang="fr-FR" sz="3200" b="1" dirty="0">
                <a:solidFill>
                  <a:schemeClr val="tx2"/>
                </a:solidFill>
                <a:latin typeface="Arial"/>
                <a:cs typeface="Arial"/>
              </a:rPr>
              <a:t>Quand surviennent les décès </a:t>
            </a:r>
            <a:r>
              <a:rPr lang="fr-FR" sz="3200" b="1" dirty="0" smtClean="0">
                <a:solidFill>
                  <a:schemeClr val="tx2"/>
                </a:solidFill>
                <a:latin typeface="Arial"/>
                <a:cs typeface="Arial"/>
              </a:rPr>
              <a:t>?</a:t>
            </a:r>
            <a:r>
              <a:rPr lang="fr-FR" sz="3200" b="1" dirty="0">
                <a:solidFill>
                  <a:schemeClr val="tx2"/>
                </a:solidFill>
                <a:latin typeface="Arial"/>
                <a:cs typeface="Arial"/>
              </a:rPr>
              <a:t/>
            </a:r>
            <a:br>
              <a:rPr lang="fr-FR" sz="3200" b="1" dirty="0">
                <a:solidFill>
                  <a:schemeClr val="tx2"/>
                </a:solidFill>
                <a:latin typeface="Arial"/>
                <a:cs typeface="Arial"/>
              </a:rPr>
            </a:br>
            <a:r>
              <a:rPr lang="fr-FR" sz="1600" b="1" dirty="0">
                <a:solidFill>
                  <a:schemeClr val="tx2"/>
                </a:solidFill>
                <a:latin typeface="Arial"/>
                <a:cs typeface="Arial"/>
              </a:rPr>
              <a:t> NCEPOD 1992-93  </a:t>
            </a:r>
            <a:r>
              <a:rPr lang="fr-FR" sz="1600" b="1" smtClean="0">
                <a:solidFill>
                  <a:schemeClr val="tx2"/>
                </a:solidFill>
                <a:latin typeface="Arial"/>
                <a:cs typeface="Arial"/>
              </a:rPr>
              <a:t>(19 816 </a:t>
            </a:r>
            <a:r>
              <a:rPr lang="fr-FR" sz="1600" b="1" dirty="0" smtClean="0">
                <a:solidFill>
                  <a:schemeClr val="tx2"/>
                </a:solidFill>
                <a:latin typeface="Arial"/>
                <a:cs typeface="Arial"/>
              </a:rPr>
              <a:t>DC en </a:t>
            </a:r>
            <a:r>
              <a:rPr lang="fr-FR" sz="1600" b="1" dirty="0" err="1" smtClean="0">
                <a:solidFill>
                  <a:schemeClr val="tx2"/>
                </a:solidFill>
                <a:latin typeface="Arial"/>
                <a:cs typeface="Arial"/>
              </a:rPr>
              <a:t>chir</a:t>
            </a:r>
            <a:r>
              <a:rPr lang="fr-FR" sz="1600" b="1" dirty="0" smtClean="0">
                <a:solidFill>
                  <a:schemeClr val="tx2"/>
                </a:solidFill>
                <a:latin typeface="Arial"/>
                <a:cs typeface="Arial"/>
              </a:rPr>
              <a:t> de 6 à 70 ans) </a:t>
            </a:r>
            <a:r>
              <a:rPr lang="fr-FR" sz="1600" b="1" dirty="0">
                <a:solidFill>
                  <a:schemeClr val="tx2"/>
                </a:solidFill>
                <a:latin typeface="Arial"/>
                <a:cs typeface="Arial"/>
              </a:rPr>
              <a:t>Diapo C </a:t>
            </a:r>
            <a:r>
              <a:rPr lang="fr-FR" sz="1600" b="1" dirty="0" err="1">
                <a:solidFill>
                  <a:schemeClr val="tx2"/>
                </a:solidFill>
                <a:latin typeface="Arial"/>
                <a:cs typeface="Arial"/>
              </a:rPr>
              <a:t>Ecoffey</a:t>
            </a:r>
            <a:r>
              <a:rPr lang="fr-FR" sz="3200" b="1" dirty="0">
                <a:solidFill>
                  <a:schemeClr val="tx2"/>
                </a:solidFill>
                <a:latin typeface="Arial"/>
                <a:cs typeface="Arial"/>
              </a:rPr>
              <a:t/>
            </a:r>
            <a:br>
              <a:rPr lang="fr-FR" sz="3200" b="1" dirty="0">
                <a:solidFill>
                  <a:schemeClr val="tx2"/>
                </a:solidFill>
                <a:latin typeface="Arial"/>
                <a:cs typeface="Arial"/>
              </a:rPr>
            </a:b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221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4174"/>
            <a:ext cx="8229600" cy="4525963"/>
          </a:xfrm>
        </p:spPr>
        <p:txBody>
          <a:bodyPr/>
          <a:lstStyle/>
          <a:p>
            <a:endParaRPr lang="fr-FR" dirty="0" smtClean="0"/>
          </a:p>
          <a:p>
            <a:pPr>
              <a:buFont typeface="Wingdings" charset="2"/>
              <a:buChar char="§"/>
            </a:pPr>
            <a:r>
              <a:rPr lang="fr-FR" sz="3600" dirty="0" smtClean="0"/>
              <a:t>Qui fait quoi ?</a:t>
            </a:r>
          </a:p>
          <a:p>
            <a:pPr>
              <a:buFont typeface="Wingdings" charset="2"/>
              <a:buChar char="§"/>
            </a:pPr>
            <a:r>
              <a:rPr lang="fr-FR" sz="3600" dirty="0" smtClean="0"/>
              <a:t>O</a:t>
            </a:r>
            <a:r>
              <a:rPr lang="fr-FR" sz="3600" dirty="0"/>
              <a:t>ù</a:t>
            </a:r>
            <a:r>
              <a:rPr lang="fr-FR" sz="3600" dirty="0" smtClean="0"/>
              <a:t> ?</a:t>
            </a:r>
          </a:p>
          <a:p>
            <a:pPr>
              <a:buFont typeface="Wingdings" charset="2"/>
              <a:buChar char="§"/>
            </a:pPr>
            <a:r>
              <a:rPr lang="fr-FR" sz="3600" dirty="0" smtClean="0"/>
              <a:t>Combien de temps ?</a:t>
            </a:r>
            <a:endParaRPr lang="fr-FR" sz="36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96631" y="487227"/>
            <a:ext cx="8425113" cy="13440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lnSpc>
                <a:spcPct val="120000"/>
              </a:lnSpc>
              <a:spcBef>
                <a:spcPts val="600"/>
              </a:spcBef>
            </a:pPr>
            <a:r>
              <a:rPr lang="fr-FR" sz="3200" b="1" dirty="0">
                <a:solidFill>
                  <a:schemeClr val="tx2"/>
                </a:solidFill>
                <a:latin typeface="Arial"/>
                <a:cs typeface="Arial"/>
              </a:rPr>
              <a:t>Médecine péri opératoire</a:t>
            </a:r>
            <a:br>
              <a:rPr lang="fr-FR" sz="3200" b="1" dirty="0">
                <a:solidFill>
                  <a:schemeClr val="tx2"/>
                </a:solidFill>
                <a:latin typeface="Arial"/>
                <a:cs typeface="Arial"/>
              </a:rPr>
            </a:br>
            <a:r>
              <a:rPr lang="fr-FR" sz="2800" b="1" dirty="0">
                <a:solidFill>
                  <a:schemeClr val="tx2"/>
                </a:solidFill>
                <a:latin typeface="Arial"/>
                <a:cs typeface="Arial"/>
              </a:rPr>
              <a:t>les questions ?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238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5</a:t>
            </a:fld>
            <a:endParaRPr lang="fr-FR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348038" y="3665536"/>
            <a:ext cx="3930650" cy="1060449"/>
            <a:chOff x="3189287" y="2213"/>
            <a:chExt cx="3930650" cy="668"/>
          </a:xfrm>
        </p:grpSpPr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3614737" y="2380"/>
              <a:ext cx="2508250" cy="407"/>
            </a:xfrm>
            <a:prstGeom prst="rect">
              <a:avLst/>
            </a:prstGeom>
            <a:solidFill>
              <a:srgbClr val="66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charset="0"/>
              </a:endParaRPr>
            </a:p>
          </p:txBody>
        </p:sp>
        <p:sp>
          <p:nvSpPr>
            <p:cNvPr id="7" name="Rectangle 18"/>
            <p:cNvSpPr>
              <a:spLocks noChangeArrowheads="1"/>
            </p:cNvSpPr>
            <p:nvPr/>
          </p:nvSpPr>
          <p:spPr bwMode="auto">
            <a:xfrm>
              <a:off x="3798887" y="2404"/>
              <a:ext cx="190500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fr-CH" sz="2400" b="1">
                  <a:latin typeface="Calibri" charset="0"/>
                </a:rPr>
                <a:t>SSPI</a:t>
              </a:r>
              <a:r>
                <a:rPr lang="fr-FR" sz="2400" b="1">
                  <a:latin typeface="Calibri" charset="0"/>
                </a:rPr>
                <a:t> (24h/24)</a:t>
              </a:r>
            </a:p>
          </p:txBody>
        </p:sp>
        <p:sp>
          <p:nvSpPr>
            <p:cNvPr id="8" name="Rectangle 19"/>
            <p:cNvSpPr>
              <a:spLocks noChangeArrowheads="1"/>
            </p:cNvSpPr>
            <p:nvPr/>
          </p:nvSpPr>
          <p:spPr bwMode="auto">
            <a:xfrm>
              <a:off x="6427787" y="2352"/>
              <a:ext cx="69215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fr-FR" sz="2000" b="1">
                  <a:solidFill>
                    <a:srgbClr val="000000"/>
                  </a:solidFill>
                  <a:latin typeface="Calibri" charset="0"/>
                </a:rPr>
                <a:t>24 h</a:t>
              </a:r>
            </a:p>
          </p:txBody>
        </p:sp>
        <p:sp>
          <p:nvSpPr>
            <p:cNvPr id="9" name="Line 20"/>
            <p:cNvSpPr>
              <a:spLocks noChangeShapeType="1"/>
            </p:cNvSpPr>
            <p:nvPr/>
          </p:nvSpPr>
          <p:spPr bwMode="auto">
            <a:xfrm>
              <a:off x="3189287" y="2523"/>
              <a:ext cx="600075" cy="1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" name="Line 21"/>
            <p:cNvSpPr>
              <a:spLocks noChangeShapeType="1"/>
            </p:cNvSpPr>
            <p:nvPr/>
          </p:nvSpPr>
          <p:spPr bwMode="auto">
            <a:xfrm>
              <a:off x="5222875" y="2213"/>
              <a:ext cx="0" cy="27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" name="Line 22"/>
            <p:cNvSpPr>
              <a:spLocks noChangeShapeType="1"/>
            </p:cNvSpPr>
            <p:nvPr/>
          </p:nvSpPr>
          <p:spPr bwMode="auto">
            <a:xfrm>
              <a:off x="5222875" y="2602"/>
              <a:ext cx="0" cy="27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214563" y="5765800"/>
            <a:ext cx="4927600" cy="1138238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50000">
                <a:schemeClr val="bg1"/>
              </a:gs>
              <a:gs pos="100000">
                <a:srgbClr val="808080"/>
              </a:gs>
            </a:gsLst>
            <a:lin ang="540000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GB" sz="2800" b="1">
              <a:solidFill>
                <a:srgbClr val="000000"/>
              </a:solidFill>
              <a:latin typeface="Calibri" pitchFamily="-106" charset="0"/>
              <a:ea typeface="+mn-ea"/>
              <a:cs typeface="+mn-cs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765550" y="2297113"/>
            <a:ext cx="2506663" cy="164465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224088" y="2330450"/>
            <a:ext cx="1211262" cy="339725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193925" y="1479550"/>
            <a:ext cx="5380038" cy="654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fr-CH" sz="3600" b="1" dirty="0">
                <a:latin typeface="Calibri" charset="0"/>
              </a:rPr>
              <a:t>Salles d’o</a:t>
            </a:r>
            <a:r>
              <a:rPr lang="fr-FR" sz="3600" b="1" dirty="0">
                <a:latin typeface="Calibri" charset="0"/>
              </a:rPr>
              <a:t>p</a:t>
            </a:r>
            <a:r>
              <a:rPr lang="fr-CH" sz="3600" b="1" dirty="0">
                <a:latin typeface="Calibri" charset="0"/>
              </a:rPr>
              <a:t>é</a:t>
            </a:r>
            <a:r>
              <a:rPr lang="fr-FR" sz="3600" b="1" dirty="0" err="1">
                <a:latin typeface="Calibri" charset="0"/>
              </a:rPr>
              <a:t>rati</a:t>
            </a:r>
            <a:r>
              <a:rPr lang="fr-CH" sz="3600" b="1" dirty="0">
                <a:latin typeface="Calibri" charset="0"/>
              </a:rPr>
              <a:t>o</a:t>
            </a:r>
            <a:r>
              <a:rPr lang="fr-FR" sz="3600" b="1" dirty="0">
                <a:latin typeface="Calibri" charset="0"/>
              </a:rPr>
              <a:t>n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1704975" y="3835400"/>
            <a:ext cx="2425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fr-CH" sz="2000" b="1">
                <a:latin typeface="Calibri" charset="0"/>
              </a:rPr>
              <a:t>Réa</a:t>
            </a:r>
          </a:p>
          <a:p>
            <a:pPr algn="ctr" eaLnBrk="0" hangingPunct="0"/>
            <a:r>
              <a:rPr lang="fr-CH" sz="2000" b="1">
                <a:latin typeface="Calibri" charset="0"/>
              </a:rPr>
              <a:t>Chir</a:t>
            </a:r>
            <a:endParaRPr lang="fr-FR" sz="2000" b="1">
              <a:latin typeface="Calibri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4127500" y="2619375"/>
            <a:ext cx="17414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fr-CH" sz="3200" b="1">
                <a:solidFill>
                  <a:srgbClr val="000066"/>
                </a:solidFill>
                <a:latin typeface="Calibri" charset="0"/>
              </a:rPr>
              <a:t>SSPI</a:t>
            </a:r>
            <a:endParaRPr lang="fr-FR" sz="3200" b="1">
              <a:solidFill>
                <a:srgbClr val="000066"/>
              </a:solidFill>
              <a:latin typeface="Calibri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3021013" y="6094413"/>
            <a:ext cx="3567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fr-CH" sz="2400" b="1">
                <a:solidFill>
                  <a:srgbClr val="000000"/>
                </a:solidFill>
                <a:latin typeface="Calibri" charset="0"/>
              </a:rPr>
              <a:t>Salles d’hospitalisation</a:t>
            </a:r>
            <a:endParaRPr lang="fr-FR" sz="2400" b="1">
              <a:latin typeface="Calibri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751138" y="1208088"/>
            <a:ext cx="36703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375" tIns="38100" rIns="79375" bIns="38100" anchor="ctr"/>
          <a:lstStyle/>
          <a:p>
            <a:pPr algn="ctr" defTabSz="785813" eaLnBrk="0" hangingPunct="0"/>
            <a:r>
              <a:rPr lang="fr-FR" sz="2800">
                <a:solidFill>
                  <a:schemeClr val="tx2"/>
                </a:solidFill>
                <a:latin typeface="Times New Roman" charset="0"/>
              </a:rPr>
              <a:t> </a:t>
            </a:r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>
            <a:off x="2897188" y="2014538"/>
            <a:ext cx="0" cy="66198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" name="Line 11"/>
          <p:cNvSpPr>
            <a:spLocks noChangeShapeType="1"/>
          </p:cNvSpPr>
          <p:nvPr/>
        </p:nvSpPr>
        <p:spPr bwMode="auto">
          <a:xfrm flipH="1">
            <a:off x="2922588" y="5561013"/>
            <a:ext cx="3175" cy="68103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H="1">
            <a:off x="4973178" y="1161694"/>
            <a:ext cx="20637" cy="573088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6515100" y="2952750"/>
            <a:ext cx="706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fr-FR" sz="2000" b="1">
                <a:solidFill>
                  <a:srgbClr val="000000"/>
                </a:solidFill>
                <a:latin typeface="Calibri" charset="0"/>
              </a:rPr>
              <a:t>1-3h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2283158" y="674512"/>
            <a:ext cx="5380039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 eaLnBrk="0" hangingPunct="0"/>
            <a:r>
              <a:rPr lang="fr-CH" sz="2800" b="1" dirty="0" smtClean="0">
                <a:solidFill>
                  <a:srgbClr val="1F497D"/>
                </a:solidFill>
                <a:latin typeface="Arial Black" charset="0"/>
              </a:rPr>
              <a:t>CPA et VPA</a:t>
            </a:r>
            <a:endParaRPr lang="fr-FR" sz="2800" b="1" dirty="0">
              <a:solidFill>
                <a:srgbClr val="1F497D"/>
              </a:solidFill>
              <a:latin typeface="Arial Black" charset="0"/>
            </a:endParaRPr>
          </a:p>
        </p:txBody>
      </p:sp>
      <p:grpSp>
        <p:nvGrpSpPr>
          <p:cNvPr id="25" name="Group 23"/>
          <p:cNvGrpSpPr>
            <a:grpSpLocks/>
          </p:cNvGrpSpPr>
          <p:nvPr/>
        </p:nvGrpSpPr>
        <p:grpSpPr bwMode="auto">
          <a:xfrm>
            <a:off x="3348038" y="4597400"/>
            <a:ext cx="5580062" cy="1501775"/>
            <a:chOff x="2013" y="2800"/>
            <a:chExt cx="3515" cy="946"/>
          </a:xfrm>
        </p:grpSpPr>
        <p:grpSp>
          <p:nvGrpSpPr>
            <p:cNvPr id="26" name="Group 24"/>
            <p:cNvGrpSpPr>
              <a:grpSpLocks/>
            </p:cNvGrpSpPr>
            <p:nvPr/>
          </p:nvGrpSpPr>
          <p:grpSpPr bwMode="auto">
            <a:xfrm>
              <a:off x="2013" y="2810"/>
              <a:ext cx="2802" cy="936"/>
              <a:chOff x="2013" y="2810"/>
              <a:chExt cx="2802" cy="936"/>
            </a:xfrm>
          </p:grpSpPr>
          <p:sp>
            <p:nvSpPr>
              <p:cNvPr id="28" name="Rectangle 25"/>
              <p:cNvSpPr>
                <a:spLocks noChangeArrowheads="1"/>
              </p:cNvSpPr>
              <p:nvPr/>
            </p:nvSpPr>
            <p:spPr bwMode="auto">
              <a:xfrm>
                <a:off x="2278" y="2810"/>
                <a:ext cx="1580" cy="706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>
                  <a:latin typeface="Calibri" charset="0"/>
                </a:endParaRPr>
              </a:p>
            </p:txBody>
          </p:sp>
          <p:sp>
            <p:nvSpPr>
              <p:cNvPr id="29" name="Rectangle 26"/>
              <p:cNvSpPr>
                <a:spLocks noChangeArrowheads="1"/>
              </p:cNvSpPr>
              <p:nvPr/>
            </p:nvSpPr>
            <p:spPr bwMode="auto">
              <a:xfrm>
                <a:off x="2265" y="2982"/>
                <a:ext cx="1597" cy="4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fr-CH" sz="2000" b="1" dirty="0">
                    <a:solidFill>
                      <a:srgbClr val="FFFFCC"/>
                    </a:solidFill>
                    <a:latin typeface="Calibri" charset="0"/>
                  </a:rPr>
                  <a:t>Soins I</a:t>
                </a:r>
                <a:r>
                  <a:rPr lang="fr-FR" sz="2000" b="1" dirty="0" err="1">
                    <a:solidFill>
                      <a:srgbClr val="FFFFCC"/>
                    </a:solidFill>
                    <a:latin typeface="Calibri" charset="0"/>
                  </a:rPr>
                  <a:t>nterm</a:t>
                </a:r>
                <a:r>
                  <a:rPr lang="fr-CH" sz="2000" b="1" dirty="0">
                    <a:solidFill>
                      <a:srgbClr val="FFFFCC"/>
                    </a:solidFill>
                    <a:latin typeface="Calibri" charset="0"/>
                  </a:rPr>
                  <a:t>é</a:t>
                </a:r>
                <a:r>
                  <a:rPr lang="fr-FR" sz="2000" b="1" dirty="0">
                    <a:solidFill>
                      <a:srgbClr val="FFFFCC"/>
                    </a:solidFill>
                    <a:latin typeface="Calibri" charset="0"/>
                  </a:rPr>
                  <a:t>dia</a:t>
                </a:r>
                <a:r>
                  <a:rPr lang="fr-CH" sz="2000" b="1" dirty="0">
                    <a:solidFill>
                      <a:srgbClr val="FFFFCC"/>
                    </a:solidFill>
                    <a:latin typeface="Calibri" charset="0"/>
                  </a:rPr>
                  <a:t>ires</a:t>
                </a:r>
                <a:r>
                  <a:rPr lang="fr-FR" sz="2000" b="1" dirty="0">
                    <a:solidFill>
                      <a:srgbClr val="FFFFCC"/>
                    </a:solidFill>
                    <a:latin typeface="Calibri" charset="0"/>
                  </a:rPr>
                  <a:t> </a:t>
                </a:r>
                <a:endParaRPr lang="fr-FR" sz="2000" b="1" dirty="0" smtClean="0">
                  <a:solidFill>
                    <a:srgbClr val="FFFFCC"/>
                  </a:solidFill>
                  <a:latin typeface="Calibri" charset="0"/>
                </a:endParaRPr>
              </a:p>
              <a:p>
                <a:pPr algn="ctr" eaLnBrk="0" hangingPunct="0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fr-FR" sz="2000" b="1" dirty="0" smtClean="0">
                    <a:solidFill>
                      <a:srgbClr val="FFFFCC"/>
                    </a:solidFill>
                    <a:latin typeface="Calibri" charset="0"/>
                  </a:rPr>
                  <a:t>USC</a:t>
                </a:r>
                <a:endParaRPr lang="fr-FR" sz="2000" b="1" dirty="0">
                  <a:solidFill>
                    <a:srgbClr val="FFFFCC"/>
                  </a:solidFill>
                  <a:latin typeface="Calibri" charset="0"/>
                </a:endParaRPr>
              </a:p>
            </p:txBody>
          </p:sp>
          <p:sp>
            <p:nvSpPr>
              <p:cNvPr id="30" name="Rectangle 27"/>
              <p:cNvSpPr>
                <a:spLocks noChangeArrowheads="1"/>
              </p:cNvSpPr>
              <p:nvPr/>
            </p:nvSpPr>
            <p:spPr bwMode="auto">
              <a:xfrm>
                <a:off x="3803" y="3034"/>
                <a:ext cx="101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 eaLnBrk="0" hangingPunct="0"/>
                <a:r>
                  <a:rPr lang="fr-FR" sz="2000" b="1">
                    <a:solidFill>
                      <a:srgbClr val="000000"/>
                    </a:solidFill>
                    <a:latin typeface="Calibri" charset="0"/>
                  </a:rPr>
                  <a:t>=&gt; 3-5 </a:t>
                </a:r>
                <a:r>
                  <a:rPr lang="fr-CH" sz="2000" b="1">
                    <a:solidFill>
                      <a:srgbClr val="000000"/>
                    </a:solidFill>
                    <a:latin typeface="Calibri" charset="0"/>
                  </a:rPr>
                  <a:t>jours</a:t>
                </a:r>
                <a:endParaRPr lang="fr-FR" sz="2000" b="1">
                  <a:solidFill>
                    <a:srgbClr val="000000"/>
                  </a:solidFill>
                  <a:latin typeface="Calibri" charset="0"/>
                </a:endParaRPr>
              </a:p>
            </p:txBody>
          </p: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>
                <a:off x="2013" y="3191"/>
                <a:ext cx="379" cy="1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 type="stealth" w="med" len="lg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2" name="Line 29"/>
              <p:cNvSpPr>
                <a:spLocks noChangeShapeType="1"/>
              </p:cNvSpPr>
              <p:nvPr/>
            </p:nvSpPr>
            <p:spPr bwMode="auto">
              <a:xfrm>
                <a:off x="3149" y="3357"/>
                <a:ext cx="7" cy="38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stealth" w="med" len="lg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4499" y="2800"/>
              <a:ext cx="102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/>
              <a:endParaRPr lang="fr-FR" sz="2000" b="1" dirty="0">
                <a:solidFill>
                  <a:srgbClr val="000000"/>
                </a:solidFill>
                <a:latin typeface="Calibri" charset="0"/>
              </a:endParaRPr>
            </a:p>
          </p:txBody>
        </p:sp>
      </p:grpSp>
      <p:sp>
        <p:nvSpPr>
          <p:cNvPr id="33" name="ZoneTexte 32"/>
          <p:cNvSpPr txBox="1"/>
          <p:nvPr/>
        </p:nvSpPr>
        <p:spPr>
          <a:xfrm>
            <a:off x="573145" y="152400"/>
            <a:ext cx="91788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 Black" charset="0"/>
                <a:ea typeface="ＭＳ Ｐゴシック" charset="0"/>
                <a:cs typeface="ＭＳ Ｐゴシック" charset="0"/>
              </a:rPr>
              <a:t>D</a:t>
            </a:r>
            <a:r>
              <a:rPr lang="fr-FR" sz="1400" dirty="0">
                <a:latin typeface="Arial Black" charset="0"/>
                <a:ea typeface="ＭＳ Ｐゴシック" charset="0"/>
                <a:cs typeface="ＭＳ Ｐゴシック" charset="0"/>
              </a:rPr>
              <a:t>iapo C </a:t>
            </a:r>
            <a:r>
              <a:rPr lang="fr-FR" sz="1400" dirty="0" err="1" smtClean="0">
                <a:latin typeface="Arial Black" charset="0"/>
                <a:ea typeface="ＭＳ Ｐゴシック" charset="0"/>
                <a:cs typeface="ＭＳ Ｐゴシック" charset="0"/>
              </a:rPr>
              <a:t>Ecoffey</a:t>
            </a:r>
            <a:r>
              <a:rPr lang="fr-FR" sz="1400" dirty="0" smtClean="0">
                <a:latin typeface="Arial Black" charset="0"/>
                <a:ea typeface="ＭＳ Ｐゴシック" charset="0"/>
                <a:cs typeface="ＭＳ Ｐゴシック" charset="0"/>
              </a:rPr>
              <a:t>                                       </a:t>
            </a:r>
            <a:r>
              <a:rPr lang="fr-FR" sz="2800" dirty="0" smtClean="0">
                <a:latin typeface="Arial Black" charset="0"/>
                <a:ea typeface="ＭＳ Ｐゴシック" charset="0"/>
                <a:cs typeface="ＭＳ Ｐゴシック" charset="0"/>
              </a:rPr>
              <a:t>Où ?</a:t>
            </a:r>
            <a:r>
              <a:rPr lang="fr-FR" sz="2400" b="1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fr-FR" sz="24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fr-FR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endParaRPr lang="fr-FR" sz="2400" dirty="0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6092552" y="3293368"/>
            <a:ext cx="0" cy="2789238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5" name="Espace réservé du numéro de diapositive 1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438428-42F0-474C-9D6D-EBAF6A015A9A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552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0832" y="203846"/>
            <a:ext cx="8380181" cy="3070136"/>
          </a:xfrm>
        </p:spPr>
        <p:txBody>
          <a:bodyPr/>
          <a:lstStyle/>
          <a:p>
            <a:r>
              <a:rPr lang="fr-FR" dirty="0" smtClean="0">
                <a:latin typeface="Calibri"/>
                <a:cs typeface="Calibri"/>
              </a:rPr>
              <a:t>SFAR</a:t>
            </a:r>
            <a:br>
              <a:rPr lang="fr-FR" dirty="0" smtClean="0">
                <a:latin typeface="Calibri"/>
                <a:cs typeface="Calibri"/>
              </a:rPr>
            </a:br>
            <a:r>
              <a:rPr lang="fr-FR" dirty="0" smtClean="0">
                <a:latin typeface="Calibri"/>
                <a:cs typeface="Calibri"/>
              </a:rPr>
              <a:t>   EGAR </a:t>
            </a:r>
            <a:br>
              <a:rPr lang="fr-FR" dirty="0" smtClean="0">
                <a:latin typeface="Calibri"/>
                <a:cs typeface="Calibri"/>
              </a:rPr>
            </a:br>
            <a:r>
              <a:rPr lang="fr-FR" dirty="0" smtClean="0">
                <a:latin typeface="Calibri"/>
                <a:cs typeface="Calibri"/>
              </a:rPr>
              <a:t/>
            </a:r>
            <a:br>
              <a:rPr lang="fr-FR" dirty="0" smtClean="0">
                <a:latin typeface="Calibri"/>
                <a:cs typeface="Calibri"/>
              </a:rPr>
            </a:br>
            <a:r>
              <a:rPr lang="fr-FR" sz="2000" dirty="0" smtClean="0">
                <a:latin typeface="Calibri"/>
                <a:cs typeface="Calibri"/>
              </a:rPr>
              <a:t>P-G </a:t>
            </a:r>
            <a:r>
              <a:rPr lang="fr-FR" sz="2000" dirty="0" err="1" smtClean="0">
                <a:latin typeface="Calibri"/>
                <a:cs typeface="Calibri"/>
              </a:rPr>
              <a:t>Yavordios</a:t>
            </a:r>
            <a:r>
              <a:rPr lang="fr-FR" sz="2000" dirty="0" smtClean="0">
                <a:latin typeface="Calibri"/>
                <a:cs typeface="Calibri"/>
              </a:rPr>
              <a:t>           juin 2010</a:t>
            </a:r>
            <a:endParaRPr lang="fr-FR" sz="2000" i="1" spc="0" dirty="0">
              <a:latin typeface="Calibri"/>
              <a:cs typeface="Calibri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500144" y="539325"/>
            <a:ext cx="3262855" cy="149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</a:pPr>
            <a:r>
              <a:rPr lang="fr-FR" sz="3200" dirty="0">
                <a:solidFill>
                  <a:srgbClr val="FF8000"/>
                </a:solidFill>
                <a:latin typeface="Arial Black" charset="0"/>
              </a:rPr>
              <a:t>E</a:t>
            </a:r>
            <a:r>
              <a:rPr lang="fr-FR" sz="3200" dirty="0">
                <a:latin typeface="Arial Black" charset="0"/>
              </a:rPr>
              <a:t>tats</a:t>
            </a:r>
          </a:p>
          <a:p>
            <a:pPr>
              <a:lnSpc>
                <a:spcPct val="70000"/>
              </a:lnSpc>
            </a:pPr>
            <a:r>
              <a:rPr lang="fr-FR" sz="3200" dirty="0">
                <a:solidFill>
                  <a:schemeClr val="bg2"/>
                </a:solidFill>
                <a:latin typeface="Arial Black" charset="0"/>
              </a:rPr>
              <a:t>G</a:t>
            </a:r>
            <a:r>
              <a:rPr lang="fr-FR" sz="3200" dirty="0">
                <a:latin typeface="Arial Black" charset="0"/>
              </a:rPr>
              <a:t>énéraux</a:t>
            </a:r>
          </a:p>
          <a:p>
            <a:pPr>
              <a:lnSpc>
                <a:spcPct val="70000"/>
              </a:lnSpc>
            </a:pPr>
            <a:r>
              <a:rPr lang="fr-FR" sz="3200" dirty="0">
                <a:solidFill>
                  <a:schemeClr val="hlink"/>
                </a:solidFill>
                <a:latin typeface="Arial Black" charset="0"/>
              </a:rPr>
              <a:t>A</a:t>
            </a:r>
            <a:r>
              <a:rPr lang="fr-FR" sz="3200" dirty="0">
                <a:latin typeface="Arial Black" charset="0"/>
              </a:rPr>
              <a:t>nesthésie</a:t>
            </a:r>
          </a:p>
          <a:p>
            <a:pPr>
              <a:lnSpc>
                <a:spcPct val="70000"/>
              </a:lnSpc>
            </a:pPr>
            <a:r>
              <a:rPr lang="fr-FR" sz="3200" dirty="0">
                <a:solidFill>
                  <a:schemeClr val="accent2"/>
                </a:solidFill>
                <a:latin typeface="Arial Black" charset="0"/>
              </a:rPr>
              <a:t>R</a:t>
            </a:r>
            <a:r>
              <a:rPr lang="fr-FR" sz="3200" dirty="0">
                <a:latin typeface="Arial Black" charset="0"/>
              </a:rPr>
              <a:t>éanimation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6116" y="3534534"/>
            <a:ext cx="6973483" cy="120032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1F497D"/>
                </a:solidFill>
                <a:latin typeface="Arial"/>
                <a:cs typeface="Arial"/>
              </a:rPr>
              <a:t>Médecine péri opératoire </a:t>
            </a:r>
          </a:p>
          <a:p>
            <a:pPr algn="ctr"/>
            <a:r>
              <a:rPr lang="fr-FR" sz="3600" b="1" dirty="0" smtClean="0">
                <a:solidFill>
                  <a:srgbClr val="1F497D"/>
                </a:solidFill>
                <a:latin typeface="Arial"/>
                <a:cs typeface="Arial"/>
              </a:rPr>
              <a:t> Qui fait quoi ?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624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765787" y="1177658"/>
            <a:ext cx="7535335" cy="55637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1/   prise en charge par les AR de la PTE </a:t>
            </a:r>
            <a:r>
              <a:rPr kumimoji="0" lang="fr-FR" sz="13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préop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 (bas ATE, HBPM…) 		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2/</a:t>
            </a:r>
            <a:r>
              <a:rPr kumimoji="0" lang="fr-FR" sz="13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prise en charge par les AR de la PTE post op  (étage , ordo de sortie)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3/</a:t>
            </a:r>
            <a:r>
              <a:rPr kumimoji="0" lang="fr-FR" sz="13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prise  en charge de la DPO        	</a:t>
            </a: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                                                        	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4/</a:t>
            </a:r>
            <a:r>
              <a:rPr kumimoji="0" lang="fr-FR" sz="13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prise en charge de la douleur chronique  (patient non opéré)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5</a:t>
            </a:r>
            <a:r>
              <a:rPr lang="fr-FR" sz="1300" dirty="0" smtClean="0">
                <a:latin typeface="Arial"/>
                <a:cs typeface="Arial"/>
              </a:rPr>
              <a:t>/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prise en  charge de l’</a:t>
            </a:r>
            <a:r>
              <a:rPr kumimoji="0" lang="fr-FR" sz="13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antibioprophylaxie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                		     </a:t>
            </a: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		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6</a:t>
            </a:r>
            <a:r>
              <a:rPr lang="fr-FR" sz="1300" dirty="0" smtClean="0">
                <a:latin typeface="Arial"/>
                <a:cs typeface="Arial"/>
              </a:rPr>
              <a:t>/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prise  en charge de l’</a:t>
            </a:r>
            <a:r>
              <a:rPr kumimoji="0" lang="fr-FR" sz="13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antibio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curative (post op)    		 </a:t>
            </a: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		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7/</a:t>
            </a:r>
            <a:r>
              <a:rPr kumimoji="0" lang="fr-FR" sz="13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gestion du sang (EPO,TAP, correction anémie) </a:t>
            </a:r>
            <a:r>
              <a:rPr kumimoji="0" lang="fr-FR" sz="13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préop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                  </a:t>
            </a: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	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lang="fr-FR" sz="1300" dirty="0" smtClean="0">
                <a:latin typeface="Arial"/>
                <a:cs typeface="Arial"/>
              </a:rPr>
              <a:t>/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correction anémie post op                           	</a:t>
            </a: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                              	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9</a:t>
            </a:r>
            <a:r>
              <a:rPr lang="fr-FR" sz="1300" dirty="0" smtClean="0">
                <a:latin typeface="Arial"/>
                <a:cs typeface="Arial"/>
              </a:rPr>
              <a:t>/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prise en charge des relais  AVK, AP, HBPM pré op                     </a:t>
            </a: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	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10</a:t>
            </a:r>
            <a:r>
              <a:rPr lang="fr-FR" sz="1300" dirty="0" smtClean="0">
                <a:latin typeface="Arial"/>
                <a:cs typeface="Arial"/>
              </a:rPr>
              <a:t>/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prise en  charge des relais AVK, AP, HBPM post op                  </a:t>
            </a: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	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11</a:t>
            </a:r>
            <a:r>
              <a:rPr lang="fr-FR" sz="1300" dirty="0" smtClean="0">
                <a:latin typeface="Arial"/>
                <a:cs typeface="Arial"/>
              </a:rPr>
              <a:t>/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prescription de la réa post op 24h sur la feuille d’anesthésie puis stop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12</a:t>
            </a:r>
            <a:r>
              <a:rPr lang="fr-FR" sz="1300" dirty="0" smtClean="0">
                <a:latin typeface="Arial"/>
                <a:cs typeface="Arial"/>
              </a:rPr>
              <a:t>/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remplissage informatisé des médicaments à prendre à l’arrivée du patient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13</a:t>
            </a:r>
            <a:r>
              <a:rPr lang="fr-FR" sz="1300" dirty="0" smtClean="0">
                <a:latin typeface="Arial"/>
                <a:cs typeface="Arial"/>
              </a:rPr>
              <a:t>/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remplissage informatisé  des médicaments à prendre en post op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14</a:t>
            </a:r>
            <a:r>
              <a:rPr lang="fr-FR" sz="1300" dirty="0" smtClean="0">
                <a:latin typeface="Arial"/>
                <a:cs typeface="Arial"/>
              </a:rPr>
              <a:t>/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visite étage quotidienne, voir tous les opérés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15</a:t>
            </a:r>
            <a:r>
              <a:rPr lang="fr-FR" sz="1300" dirty="0" smtClean="0">
                <a:latin typeface="Arial"/>
                <a:cs typeface="Arial"/>
              </a:rPr>
              <a:t>/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visite étage quotidienne, patients ciblés (J1, sortants, demande des IDE…)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16</a:t>
            </a:r>
            <a:r>
              <a:rPr lang="fr-FR" sz="1300" dirty="0" smtClean="0">
                <a:latin typeface="Arial"/>
                <a:cs typeface="Arial"/>
              </a:rPr>
              <a:t>/  </a:t>
            </a: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pas de visite, AR d’astreinte consultant sur appel du médecin référent du patient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 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fr-FR" sz="13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Signature :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 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fr-FR" sz="1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96631" y="58236"/>
            <a:ext cx="8425113" cy="96389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3200" b="1" dirty="0">
                <a:solidFill>
                  <a:schemeClr val="tx2"/>
                </a:solidFill>
                <a:latin typeface="Arial"/>
                <a:cs typeface="Arial"/>
              </a:rPr>
              <a:t>Définir ce que veut faire l’équipe d’AR </a:t>
            </a:r>
            <a:r>
              <a:rPr lang="fr-FR" sz="2800" dirty="0">
                <a:solidFill>
                  <a:schemeClr val="tx2"/>
                </a:solidFill>
                <a:latin typeface="Arial"/>
                <a:cs typeface="Arial"/>
              </a:rPr>
              <a:t/>
            </a:r>
            <a:br>
              <a:rPr lang="fr-FR" sz="2800" dirty="0">
                <a:solidFill>
                  <a:schemeClr val="tx2"/>
                </a:solidFill>
                <a:latin typeface="Arial"/>
                <a:cs typeface="Arial"/>
              </a:rPr>
            </a:br>
            <a:r>
              <a:rPr lang="fr-FR" sz="2800" dirty="0">
                <a:solidFill>
                  <a:schemeClr val="tx2"/>
                </a:solidFill>
                <a:latin typeface="Arial"/>
                <a:cs typeface="Arial"/>
              </a:rPr>
              <a:t>Exemple de </a:t>
            </a:r>
            <a:r>
              <a:rPr lang="fr-FR" sz="2800" i="1" dirty="0">
                <a:solidFill>
                  <a:schemeClr val="tx2"/>
                </a:solidFill>
                <a:latin typeface="Arial"/>
                <a:cs typeface="Arial"/>
              </a:rPr>
              <a:t>questionnaire adressé à chaque AR </a:t>
            </a:r>
            <a:r>
              <a:rPr lang="fr-FR" sz="2800" dirty="0">
                <a:solidFill>
                  <a:schemeClr val="tx2"/>
                </a:solidFill>
                <a:latin typeface="Arial"/>
                <a:cs typeface="Arial"/>
              </a:rPr>
              <a:t/>
            </a:r>
            <a:br>
              <a:rPr lang="fr-FR" sz="2800" dirty="0">
                <a:solidFill>
                  <a:schemeClr val="tx2"/>
                </a:solidFill>
                <a:latin typeface="Arial"/>
                <a:cs typeface="Arial"/>
              </a:rPr>
            </a:br>
            <a:r>
              <a:rPr lang="fr-FR" sz="2800" dirty="0">
                <a:solidFill>
                  <a:srgbClr val="2A3146"/>
                </a:solidFill>
                <a:latin typeface="Arial"/>
                <a:cs typeface="Arial"/>
              </a:rPr>
              <a:t>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74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2429" y="1587911"/>
            <a:ext cx="8855844" cy="4969186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Recommandation éditée par l’Ordre National des Médecins de Décembre 2001: </a:t>
            </a:r>
          </a:p>
          <a:p>
            <a:pPr>
              <a:spcAft>
                <a:spcPts val="3000"/>
              </a:spcAft>
              <a:buNone/>
            </a:pPr>
            <a:r>
              <a:rPr lang="fr-FR" sz="1800" i="1" dirty="0" smtClean="0">
                <a:latin typeface="Arial"/>
                <a:cs typeface="Arial"/>
              </a:rPr>
              <a:t>	</a:t>
            </a:r>
            <a:r>
              <a:rPr lang="fr-FR" sz="2000" b="1" i="1" dirty="0" smtClean="0">
                <a:solidFill>
                  <a:schemeClr val="accent2"/>
                </a:solidFill>
                <a:latin typeface="Arial"/>
                <a:cs typeface="Arial"/>
              </a:rPr>
              <a:t>« recommandations concernant les relations entre anesthésistes réanimateurs et chirurgiens et autres spécialistes ou professionnels de santé »</a:t>
            </a:r>
          </a:p>
          <a:p>
            <a:pPr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Référence de la HAS: manuel d’accréditation HAS V2 référence 37 :</a:t>
            </a:r>
          </a:p>
          <a:p>
            <a:pPr>
              <a:buNone/>
            </a:pPr>
            <a:r>
              <a:rPr lang="fr-FR" sz="1800" b="1" i="1" dirty="0" smtClean="0">
                <a:solidFill>
                  <a:srgbClr val="C0504D"/>
                </a:solidFill>
                <a:latin typeface="Arial"/>
                <a:cs typeface="Arial"/>
              </a:rPr>
              <a:t>	</a:t>
            </a:r>
            <a:r>
              <a:rPr lang="fr-FR" sz="2000" b="1" i="1" dirty="0" smtClean="0">
                <a:solidFill>
                  <a:srgbClr val="C0504D"/>
                </a:solidFill>
                <a:latin typeface="Arial"/>
                <a:cs typeface="Arial"/>
              </a:rPr>
              <a:t>« le fonctionnement des secteurs d‘activités interventionnelles fait l’objet d’une organisation formalisée par les professionnels concernés validée par les instances de l’établissement et connue de tous »</a:t>
            </a:r>
            <a:endParaRPr lang="fr-FR" sz="2000" b="1" i="1" dirty="0">
              <a:solidFill>
                <a:srgbClr val="C0504D"/>
              </a:solidFill>
              <a:latin typeface="Arial"/>
              <a:cs typeface="Arial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93160" y="331636"/>
            <a:ext cx="8425113" cy="96389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  <a:t>Rédaction d’un protocole de fonctionnement : </a:t>
            </a:r>
            <a:br>
              <a:rPr lang="fr-FR" sz="2800" dirty="0" smtClean="0">
                <a:solidFill>
                  <a:srgbClr val="1F497D"/>
                </a:solidFill>
                <a:latin typeface="Arial"/>
                <a:cs typeface="Arial"/>
              </a:rPr>
            </a:b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Les </a:t>
            </a:r>
            <a:r>
              <a:rPr lang="fr-FR" sz="2800" b="1" dirty="0" err="1" smtClean="0">
                <a:solidFill>
                  <a:srgbClr val="1F497D"/>
                </a:solidFill>
                <a:latin typeface="Arial"/>
                <a:cs typeface="Arial"/>
              </a:rPr>
              <a:t>pré-requis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07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7194" y="1439552"/>
            <a:ext cx="8815451" cy="517661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Définir le </a:t>
            </a:r>
            <a:r>
              <a:rPr lang="fr-FR" sz="2400" b="1" dirty="0" smtClean="0">
                <a:solidFill>
                  <a:srgbClr val="C0504D"/>
                </a:solidFill>
                <a:latin typeface="Arial"/>
                <a:cs typeface="Arial"/>
              </a:rPr>
              <a:t>rôle de chaque praticien </a:t>
            </a:r>
            <a:r>
              <a:rPr lang="fr-FR" sz="2400" dirty="0" smtClean="0">
                <a:latin typeface="Arial"/>
                <a:cs typeface="Arial"/>
              </a:rPr>
              <a:t>dans la prise en charge d’un patient</a:t>
            </a:r>
          </a:p>
          <a:p>
            <a:pPr>
              <a:lnSpc>
                <a:spcPct val="120000"/>
              </a:lnSpc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Optimiser la </a:t>
            </a:r>
            <a:r>
              <a:rPr lang="fr-FR" sz="2400" b="1" dirty="0" smtClean="0">
                <a:solidFill>
                  <a:srgbClr val="C0504D"/>
                </a:solidFill>
                <a:latin typeface="Arial"/>
                <a:cs typeface="Arial"/>
              </a:rPr>
              <a:t>coordination</a:t>
            </a:r>
            <a:r>
              <a:rPr lang="fr-FR" sz="2400" dirty="0" smtClean="0">
                <a:latin typeface="Arial"/>
                <a:cs typeface="Arial"/>
              </a:rPr>
              <a:t> des soins </a:t>
            </a:r>
          </a:p>
          <a:p>
            <a:pPr>
              <a:lnSpc>
                <a:spcPct val="120000"/>
              </a:lnSpc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Eviter les prescriptions </a:t>
            </a:r>
            <a:r>
              <a:rPr lang="fr-FR" sz="2400" b="1" dirty="0" smtClean="0">
                <a:solidFill>
                  <a:srgbClr val="C0504D"/>
                </a:solidFill>
                <a:latin typeface="Arial"/>
                <a:cs typeface="Arial"/>
              </a:rPr>
              <a:t>contradictoires</a:t>
            </a:r>
            <a:r>
              <a:rPr lang="fr-FR" sz="2400" dirty="0" smtClean="0">
                <a:solidFill>
                  <a:srgbClr val="C0504D"/>
                </a:solidFill>
                <a:latin typeface="Arial"/>
                <a:cs typeface="Arial"/>
              </a:rPr>
              <a:t> </a:t>
            </a:r>
          </a:p>
          <a:p>
            <a:pPr>
              <a:lnSpc>
                <a:spcPct val="120000"/>
              </a:lnSpc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Identifier le </a:t>
            </a:r>
            <a:r>
              <a:rPr lang="fr-FR" sz="2400" b="1" dirty="0" smtClean="0">
                <a:solidFill>
                  <a:srgbClr val="C0504D"/>
                </a:solidFill>
                <a:latin typeface="Arial"/>
                <a:cs typeface="Arial"/>
              </a:rPr>
              <a:t>médecin référent</a:t>
            </a:r>
            <a:r>
              <a:rPr lang="fr-FR" sz="2400" dirty="0" smtClean="0">
                <a:latin typeface="Arial"/>
                <a:cs typeface="Arial"/>
              </a:rPr>
              <a:t>, interlocuteur du personnel paramédical</a:t>
            </a:r>
          </a:p>
          <a:p>
            <a:pPr>
              <a:lnSpc>
                <a:spcPct val="120000"/>
              </a:lnSpc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Concerne </a:t>
            </a:r>
            <a:r>
              <a:rPr lang="fr-FR" sz="2400" b="1" dirty="0" smtClean="0">
                <a:solidFill>
                  <a:srgbClr val="C0504D"/>
                </a:solidFill>
                <a:latin typeface="Arial"/>
                <a:cs typeface="Arial"/>
              </a:rPr>
              <a:t>tous les secteurs </a:t>
            </a:r>
            <a:r>
              <a:rPr lang="fr-FR" sz="2400" dirty="0" smtClean="0">
                <a:latin typeface="Arial"/>
                <a:cs typeface="Arial"/>
              </a:rPr>
              <a:t>d’hospitalisation </a:t>
            </a:r>
          </a:p>
          <a:p>
            <a:pPr>
              <a:lnSpc>
                <a:spcPct val="120000"/>
              </a:lnSpc>
              <a:buFont typeface="Wingdings" charset="2"/>
              <a:buChar char="§"/>
            </a:pPr>
            <a:r>
              <a:rPr lang="fr-FR" sz="2400" dirty="0" smtClean="0">
                <a:latin typeface="Arial"/>
                <a:cs typeface="Arial"/>
              </a:rPr>
              <a:t>La réanimation , la surveillance continue et le service d’urgence sont l’objet de </a:t>
            </a:r>
            <a:r>
              <a:rPr lang="fr-FR" sz="2400" b="1" dirty="0" smtClean="0">
                <a:solidFill>
                  <a:srgbClr val="C0504D"/>
                </a:solidFill>
                <a:latin typeface="Arial"/>
                <a:cs typeface="Arial"/>
              </a:rPr>
              <a:t>protocole particulier</a:t>
            </a:r>
            <a:endParaRPr lang="fr-FR" sz="2400" b="1" dirty="0">
              <a:solidFill>
                <a:srgbClr val="C0504D"/>
              </a:solidFill>
              <a:latin typeface="Arial"/>
              <a:cs typeface="Arial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69408" y="286606"/>
            <a:ext cx="8425113" cy="65947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ctr" defTabSz="914400">
              <a:spcBef>
                <a:spcPct val="0"/>
              </a:spcBef>
            </a:pPr>
            <a:r>
              <a:rPr lang="fr-FR" sz="2800" b="1" dirty="0" smtClean="0">
                <a:solidFill>
                  <a:srgbClr val="1F497D"/>
                </a:solidFill>
                <a:latin typeface="Arial"/>
                <a:cs typeface="Arial"/>
              </a:rPr>
              <a:t>Objectifs et champ d’application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8428-42F0-474C-9D6D-EBAF6A015A9A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00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199</TotalTime>
  <Words>1383</Words>
  <Application>Microsoft Macintosh PowerPoint</Application>
  <PresentationFormat>Présentation à l'écran (4:3)</PresentationFormat>
  <Paragraphs>185</Paragraphs>
  <Slides>21</Slides>
  <Notes>0</Notes>
  <HiddenSlides>0</HiddenSlides>
  <MMClips>0</MMClips>
  <ScaleCrop>false</ScaleCrop>
  <HeadingPairs>
    <vt:vector size="6" baseType="variant">
      <vt:variant>
        <vt:lpstr>Modèle de conception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3" baseType="lpstr">
      <vt:lpstr>Thème Office</vt:lpstr>
      <vt:lpstr>Graphique</vt:lpstr>
      <vt:lpstr>Faut-il cantonner l’anesthésiste dans les blocs ?</vt:lpstr>
      <vt:lpstr>Déclaration d’interêt </vt:lpstr>
      <vt:lpstr> Données sur 19'816 décès en chirurgie (6-70 ans)</vt:lpstr>
      <vt:lpstr>Diapositive 4</vt:lpstr>
      <vt:lpstr>Diapositive 5</vt:lpstr>
      <vt:lpstr>SFAR    EGAR   P-G Yavordios           juin 2010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Faut il cantonner l’anesthésiste dans les blocs ?</dc:title>
  <dc:creator>Patrick-georges Yavordios</dc:creator>
  <cp:lastModifiedBy>Florence</cp:lastModifiedBy>
  <cp:revision>30</cp:revision>
  <dcterms:created xsi:type="dcterms:W3CDTF">2013-09-18T16:43:18Z</dcterms:created>
  <dcterms:modified xsi:type="dcterms:W3CDTF">2013-09-18T16:43:50Z</dcterms:modified>
</cp:coreProperties>
</file>