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72" r:id="rId4"/>
    <p:sldId id="261" r:id="rId5"/>
    <p:sldId id="264" r:id="rId6"/>
    <p:sldId id="265" r:id="rId7"/>
    <p:sldId id="262" r:id="rId8"/>
    <p:sldId id="263" r:id="rId9"/>
    <p:sldId id="269" r:id="rId10"/>
    <p:sldId id="259" r:id="rId11"/>
    <p:sldId id="270" r:id="rId12"/>
    <p:sldId id="27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30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56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54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98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72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90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5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98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2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47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B5AE-2FAA-4A0E-8B31-7019AD2BCBB0}" type="datetimeFigureOut">
              <a:rPr lang="fr-FR" smtClean="0"/>
              <a:t>17/09/2013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20CBF-5582-44CD-B02B-D4323C52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96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66449" y="2924944"/>
            <a:ext cx="6611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des Unités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mbulatoires dédiées</a:t>
            </a:r>
          </a:p>
        </p:txBody>
      </p:sp>
      <p:pic>
        <p:nvPicPr>
          <p:cNvPr id="3" name="Picture 3" descr="http://portail-cms.aphp.fr/sat/IMG/jpg/Logo-SAT-RVB-13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367841"/>
            <a:ext cx="2567210" cy="137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0825" y="5235575"/>
            <a:ext cx="5500688" cy="121761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Marc </a:t>
            </a:r>
            <a:r>
              <a:rPr lang="fr-F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Beaussier</a:t>
            </a:r>
            <a:endParaRPr 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fr-FR" sz="1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fr-FR" sz="1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Département d’Anesthésie-Réanimation chirurgicale</a:t>
            </a:r>
          </a:p>
          <a:p>
            <a:pPr>
              <a:defRPr/>
            </a:pPr>
            <a:r>
              <a:rPr lang="fr-FR" sz="1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Hôpital St-Antoine. Groupe Hôpitaux Universitaire Paris-Est. AP-HP</a:t>
            </a:r>
          </a:p>
          <a:p>
            <a:pPr>
              <a:defRPr/>
            </a:pPr>
            <a:r>
              <a:rPr lang="fr-FR" sz="1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Université Pierre et Marie Curie UPMC Paris 6</a:t>
            </a:r>
          </a:p>
        </p:txBody>
      </p:sp>
      <p:pic>
        <p:nvPicPr>
          <p:cNvPr id="5" name="Picture 6" descr="http://www.remon.fr/references-choisies/urgences-st-antoine/urgences-st-antoine1_2x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1613"/>
            <a:ext cx="3044825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CIMG249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983"/>
            <a:ext cx="2304256" cy="172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054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877248" cy="483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45695" y="393752"/>
            <a:ext cx="4673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 types d’organisation d’unités ambulatoires</a:t>
            </a:r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043608" y="908720"/>
            <a:ext cx="6480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168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476672"/>
            <a:ext cx="446449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91880" y="476672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Conclusions (1)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83568" y="1268760"/>
            <a:ext cx="826501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développement de l’ambulatoire ne doit pas se faire au détriment</a:t>
            </a:r>
          </a:p>
          <a:p>
            <a:r>
              <a:rPr lang="fr-FR" dirty="0" smtClean="0"/>
              <a:t>	de la qualité et de la sécurité</a:t>
            </a:r>
          </a:p>
          <a:p>
            <a:endParaRPr lang="fr-FR" dirty="0"/>
          </a:p>
          <a:p>
            <a:r>
              <a:rPr lang="fr-FR" dirty="0" smtClean="0"/>
              <a:t>Les aspects organisationnels sont majeurs dans la qualité et la sécurité en ambulatoire</a:t>
            </a:r>
          </a:p>
          <a:p>
            <a:endParaRPr lang="fr-FR" dirty="0" smtClean="0"/>
          </a:p>
          <a:p>
            <a:r>
              <a:rPr lang="fr-FR" dirty="0" smtClean="0"/>
              <a:t>Ce n’est pas la désorganisation qui favorise le développement</a:t>
            </a:r>
          </a:p>
          <a:p>
            <a:endParaRPr lang="fr-FR" dirty="0"/>
          </a:p>
          <a:p>
            <a:r>
              <a:rPr lang="fr-FR" dirty="0"/>
              <a:t>D</a:t>
            </a:r>
            <a:r>
              <a:rPr lang="fr-FR" dirty="0" smtClean="0"/>
              <a:t>éveloppement vers des chirurgies plus lourdes et des patients plus fragiles</a:t>
            </a:r>
          </a:p>
          <a:p>
            <a:r>
              <a:rPr lang="fr-FR" dirty="0"/>
              <a:t>	</a:t>
            </a:r>
            <a:r>
              <a:rPr lang="fr-FR" dirty="0" smtClean="0"/>
              <a:t>nécessitera une organisation encore plus formalisée</a:t>
            </a:r>
            <a:endParaRPr lang="fr-FR" dirty="0"/>
          </a:p>
          <a:p>
            <a:endParaRPr lang="fr-FR" dirty="0"/>
          </a:p>
          <a:p>
            <a:r>
              <a:rPr lang="fr-FR" dirty="0" smtClean="0"/>
              <a:t>Structures dédiées et personnels dédiés sont des vecteurs du développement</a:t>
            </a:r>
          </a:p>
          <a:p>
            <a:endParaRPr lang="fr-FR" dirty="0" smtClean="0"/>
          </a:p>
          <a:p>
            <a:r>
              <a:rPr lang="fr-FR" dirty="0" smtClean="0"/>
              <a:t>La mutualisation des blocs opératoires est logiques dans les structures intégrées </a:t>
            </a:r>
          </a:p>
          <a:p>
            <a:r>
              <a:rPr lang="fr-FR" dirty="0"/>
              <a:t>m</a:t>
            </a:r>
            <a:r>
              <a:rPr lang="fr-FR" dirty="0" smtClean="0"/>
              <a:t>ais attention à la programmation +++</a:t>
            </a:r>
          </a:p>
          <a:p>
            <a:endParaRPr lang="fr-FR" dirty="0"/>
          </a:p>
          <a:p>
            <a:r>
              <a:rPr lang="fr-FR" dirty="0" smtClean="0"/>
              <a:t>Ces points sont particulièrement cruciaux pour les unités débutant l’ambulatoire</a:t>
            </a:r>
          </a:p>
          <a:p>
            <a:r>
              <a:rPr lang="fr-FR" dirty="0"/>
              <a:t>o</a:t>
            </a:r>
            <a:r>
              <a:rPr lang="fr-FR" dirty="0" smtClean="0"/>
              <a:t>u à faible activité ambulatoire</a:t>
            </a:r>
          </a:p>
        </p:txBody>
      </p:sp>
    </p:spTree>
    <p:extLst>
      <p:ext uri="{BB962C8B-B14F-4D97-AF65-F5344CB8AC3E}">
        <p14:creationId xmlns:p14="http://schemas.microsoft.com/office/powerpoint/2010/main" val="274298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476672"/>
            <a:ext cx="432048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91880" y="476672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Conclusions (2)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899592" y="1844824"/>
            <a:ext cx="614950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AFCA + SFAR = plus de poids dans les négociations</a:t>
            </a:r>
          </a:p>
          <a:p>
            <a:endParaRPr lang="fr-FR" dirty="0"/>
          </a:p>
          <a:p>
            <a:r>
              <a:rPr lang="fr-FR" dirty="0" smtClean="0"/>
              <a:t>Continuer à travailler avec la DGOS et HAS – objectifs communs</a:t>
            </a:r>
          </a:p>
          <a:p>
            <a:endParaRPr lang="fr-FR" dirty="0"/>
          </a:p>
          <a:p>
            <a:r>
              <a:rPr lang="fr-FR" dirty="0" smtClean="0"/>
              <a:t>Relais avec les ARS car disparités territoriales</a:t>
            </a:r>
          </a:p>
          <a:p>
            <a:endParaRPr lang="fr-FR" dirty="0"/>
          </a:p>
          <a:p>
            <a:r>
              <a:rPr lang="fr-FR" dirty="0" smtClean="0"/>
              <a:t>L’objectif </a:t>
            </a:r>
            <a:r>
              <a:rPr lang="fr-FR" dirty="0" smtClean="0"/>
              <a:t>= maintien du niveau optimal de qualité et de sécurité</a:t>
            </a:r>
          </a:p>
          <a:p>
            <a:r>
              <a:rPr lang="fr-FR" dirty="0" smtClean="0"/>
              <a:t>	et non le développement à tous prix de l’ambulatoire</a:t>
            </a:r>
          </a:p>
          <a:p>
            <a:endParaRPr lang="fr-FR" dirty="0"/>
          </a:p>
          <a:p>
            <a:r>
              <a:rPr lang="fr-FR" dirty="0" smtClean="0"/>
              <a:t>Volet formation +++</a:t>
            </a:r>
          </a:p>
          <a:p>
            <a:endParaRPr lang="fr-FR" dirty="0"/>
          </a:p>
          <a:p>
            <a:r>
              <a:rPr lang="fr-FR" dirty="0" smtClean="0"/>
              <a:t>Echanges d’expériences +++</a:t>
            </a:r>
          </a:p>
        </p:txBody>
      </p:sp>
    </p:spTree>
    <p:extLst>
      <p:ext uri="{BB962C8B-B14F-4D97-AF65-F5344CB8AC3E}">
        <p14:creationId xmlns:p14="http://schemas.microsoft.com/office/powerpoint/2010/main" val="56154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548680"/>
            <a:ext cx="6071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décret sur l’ambulatoire 92-1101 du 2 </a:t>
            </a:r>
            <a:r>
              <a:rPr lang="fr-FR" sz="2400" dirty="0" err="1" smtClean="0"/>
              <a:t>Oct</a:t>
            </a:r>
            <a:r>
              <a:rPr lang="fr-FR" sz="2400" dirty="0" smtClean="0"/>
              <a:t> 1992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1744013" y="1844824"/>
            <a:ext cx="48442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Locaux – moyens – personnel  dédiés</a:t>
            </a:r>
          </a:p>
          <a:p>
            <a:endParaRPr lang="fr-FR" dirty="0"/>
          </a:p>
          <a:p>
            <a:r>
              <a:rPr lang="fr-FR" dirty="0" smtClean="0"/>
              <a:t>Flux séparés – Organisation spécifique</a:t>
            </a:r>
          </a:p>
          <a:p>
            <a:endParaRPr lang="fr-FR" dirty="0"/>
          </a:p>
          <a:p>
            <a:r>
              <a:rPr lang="fr-FR" dirty="0" smtClean="0"/>
              <a:t>Formation à la culture spécifique de l’ambulatoire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547664" y="1090092"/>
            <a:ext cx="35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« Le démarrage de l’ambulatoire… »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71600" y="3682380"/>
            <a:ext cx="6621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</a:t>
            </a:r>
            <a:r>
              <a:rPr lang="fr-FR" sz="2400" dirty="0" smtClean="0"/>
              <a:t>iscussions autour de l’évolution du décret de 1992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763688" y="4258444"/>
            <a:ext cx="71779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2008 : projet de nouveaux décret 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-l’ambulatoire devient la norme</a:t>
            </a:r>
          </a:p>
          <a:p>
            <a:endParaRPr lang="fr-FR" dirty="0"/>
          </a:p>
          <a:p>
            <a:r>
              <a:rPr lang="fr-FR" dirty="0" smtClean="0"/>
              <a:t>	-suppression des quotas infirmiers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- élargissement des durées de prise en charge pour l’ambulatoire</a:t>
            </a:r>
          </a:p>
          <a:p>
            <a:endParaRPr lang="fr-FR" dirty="0"/>
          </a:p>
          <a:p>
            <a:r>
              <a:rPr lang="fr-FR" dirty="0" smtClean="0"/>
              <a:t>	- …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23528" y="404664"/>
            <a:ext cx="7128792" cy="6854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23528" y="3573016"/>
            <a:ext cx="7560840" cy="6854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3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692696"/>
            <a:ext cx="3513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Décret 2012 – 969 du 20 Aout 2012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491880" y="1196752"/>
            <a:ext cx="156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….la déception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1988840"/>
            <a:ext cx="704885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quelques avancées : </a:t>
            </a:r>
          </a:p>
          <a:p>
            <a:r>
              <a:rPr lang="fr-FR" dirty="0"/>
              <a:t>	</a:t>
            </a:r>
            <a:r>
              <a:rPr lang="fr-FR" dirty="0" smtClean="0"/>
              <a:t>suppression du quota IDE par nombre de patient présent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élargissement de la durée de prise en charge ambulatoire (12h)</a:t>
            </a:r>
          </a:p>
          <a:p>
            <a:endParaRPr lang="fr-FR" dirty="0"/>
          </a:p>
          <a:p>
            <a:r>
              <a:rPr lang="fr-FR" dirty="0" smtClean="0"/>
              <a:t>	CS anesthésie peut être faite en dehors de l’unité</a:t>
            </a:r>
          </a:p>
          <a:p>
            <a:endParaRPr lang="fr-FR" dirty="0"/>
          </a:p>
          <a:p>
            <a:r>
              <a:rPr lang="fr-FR" dirty="0" smtClean="0"/>
              <a:t>	incitation au suivi d’indicateurs </a:t>
            </a:r>
          </a:p>
          <a:p>
            <a:endParaRPr lang="fr-FR" dirty="0"/>
          </a:p>
          <a:p>
            <a:r>
              <a:rPr lang="fr-FR" dirty="0" smtClean="0"/>
              <a:t>	un point particulier sur la gestion de la douleur</a:t>
            </a:r>
          </a:p>
          <a:p>
            <a:endParaRPr lang="fr-FR" dirty="0"/>
          </a:p>
          <a:p>
            <a:r>
              <a:rPr lang="fr-FR" sz="2400" b="1" dirty="0" smtClean="0"/>
              <a:t>Mais des points de  recul : </a:t>
            </a:r>
          </a:p>
          <a:p>
            <a:endParaRPr lang="fr-FR" dirty="0"/>
          </a:p>
          <a:p>
            <a:r>
              <a:rPr lang="fr-FR" dirty="0" smtClean="0"/>
              <a:t>	imprécisions sur structures dédiées / personnel dédié….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23528" y="620688"/>
            <a:ext cx="712879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87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00782" y="260648"/>
            <a:ext cx="5379530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699792" y="476672"/>
            <a:ext cx="3927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Les points de discussion 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83568" y="1796623"/>
            <a:ext cx="81798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D-6124-302</a:t>
            </a:r>
          </a:p>
          <a:p>
            <a:r>
              <a:rPr lang="fr-FR" dirty="0" smtClean="0"/>
              <a:t>…ces unités de soin disposent de moyens dédiés en locaux et en matériel</a:t>
            </a:r>
          </a:p>
          <a:p>
            <a:r>
              <a:rPr lang="fr-FR" dirty="0" smtClean="0"/>
              <a:t>Mais suppression de la phrase : </a:t>
            </a:r>
          </a:p>
          <a:p>
            <a:r>
              <a:rPr lang="fr-FR" dirty="0" smtClean="0"/>
              <a:t>« au cours de la durée d’ouverture (…) les locaux affectés à chaque unité de soins qui </a:t>
            </a:r>
          </a:p>
          <a:p>
            <a:r>
              <a:rPr lang="fr-FR" dirty="0" smtClean="0"/>
              <a:t>composent la structure ne peuvent être utilisés pour une autre activité »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000782" y="4305071"/>
            <a:ext cx="29429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→ imprécisions </a:t>
            </a:r>
          </a:p>
          <a:p>
            <a:endParaRPr lang="fr-FR" dirty="0" smtClean="0"/>
          </a:p>
          <a:p>
            <a:r>
              <a:rPr lang="fr-FR" dirty="0" smtClean="0"/>
              <a:t>→ frein au développement</a:t>
            </a:r>
          </a:p>
          <a:p>
            <a:endParaRPr lang="fr-FR" dirty="0"/>
          </a:p>
          <a:p>
            <a:r>
              <a:rPr lang="fr-FR" dirty="0" smtClean="0"/>
              <a:t>→ facteur de désorganisation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39552" y="3645024"/>
            <a:ext cx="81603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laisse supposer la possibilité de faire une autre activité  pendant la durée d’ouverture</a:t>
            </a:r>
          </a:p>
        </p:txBody>
      </p:sp>
    </p:spTree>
    <p:extLst>
      <p:ext uri="{BB962C8B-B14F-4D97-AF65-F5344CB8AC3E}">
        <p14:creationId xmlns:p14="http://schemas.microsoft.com/office/powerpoint/2010/main" val="18404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5696" y="404664"/>
            <a:ext cx="5760640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555776" y="620688"/>
            <a:ext cx="4690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Pourquoi faut-il une unité dédiée ? 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138079" y="6021288"/>
            <a:ext cx="4849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Et ceci est d’autant plus vrai qu’il s’agit de petites unités </a:t>
            </a:r>
          </a:p>
          <a:p>
            <a:pPr algn="ctr"/>
            <a:r>
              <a:rPr lang="fr-FR" sz="1600" dirty="0" smtClean="0"/>
              <a:t>avec une activité en développement</a:t>
            </a:r>
            <a:endParaRPr lang="fr-FR" sz="1600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556792"/>
            <a:ext cx="688566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Logiques  de prise en charge différentes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Organisation </a:t>
            </a:r>
            <a:r>
              <a:rPr lang="fr-FR" dirty="0"/>
              <a:t>centrée sur le patient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 Flux de patients différents – vitesse de flux / parcours….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Difficultés de programmation – risque de voir l’ambulatoire relégué</a:t>
            </a: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Temps à chaque étapes limité au strict minimum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Inconfort des patients si locaux inadaptés (SSPI partagée….)</a:t>
            </a:r>
          </a:p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Risque de « contamination » par l’organisation conventionnelle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Perte du caractère innovant et moteur de l’ambulatoire</a:t>
            </a:r>
          </a:p>
        </p:txBody>
      </p:sp>
    </p:spTree>
    <p:extLst>
      <p:ext uri="{BB962C8B-B14F-4D97-AF65-F5344CB8AC3E}">
        <p14:creationId xmlns:p14="http://schemas.microsoft.com/office/powerpoint/2010/main" val="70251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67744" y="548680"/>
            <a:ext cx="4104456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059832" y="620108"/>
            <a:ext cx="2827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unité  ambulatoire dédiée ?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75856" y="1052736"/>
            <a:ext cx="2490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Analyse des freins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827584" y="1988840"/>
            <a:ext cx="682417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Résistance au changement des équipes médicales</a:t>
            </a:r>
          </a:p>
          <a:p>
            <a:r>
              <a:rPr lang="fr-FR" dirty="0" smtClean="0"/>
              <a:t>	→ incitations  institutionnelles</a:t>
            </a:r>
          </a:p>
          <a:p>
            <a:r>
              <a:rPr lang="fr-FR" dirty="0"/>
              <a:t>	 </a:t>
            </a:r>
            <a:r>
              <a:rPr lang="fr-FR" dirty="0" smtClean="0"/>
              <a:t>→ formation des nouvelles générations</a:t>
            </a:r>
          </a:p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Culture forte de l’appropriation des surfaces et des organisations</a:t>
            </a:r>
          </a:p>
          <a:p>
            <a:r>
              <a:rPr lang="fr-FR" dirty="0"/>
              <a:t> </a:t>
            </a:r>
            <a:r>
              <a:rPr lang="fr-FR" dirty="0" smtClean="0"/>
              <a:t>     (ambulatoire souvent vécu comme une perte de pouvoir/contrôle)</a:t>
            </a:r>
          </a:p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Circuits ambulatoires complexes / éloignés</a:t>
            </a:r>
          </a:p>
          <a:p>
            <a:r>
              <a:rPr lang="fr-FR" dirty="0"/>
              <a:t>	 </a:t>
            </a:r>
            <a:r>
              <a:rPr lang="fr-FR" dirty="0" smtClean="0"/>
              <a:t>→ travailler sur les circuits – organisation des vacations</a:t>
            </a:r>
            <a:endParaRPr lang="fr-FR" dirty="0"/>
          </a:p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/>
              <a:t>A</a:t>
            </a:r>
            <a:r>
              <a:rPr lang="fr-FR" dirty="0" smtClean="0"/>
              <a:t>rguments économiques</a:t>
            </a:r>
          </a:p>
          <a:p>
            <a:r>
              <a:rPr lang="fr-FR" dirty="0"/>
              <a:t>	 </a:t>
            </a:r>
            <a:r>
              <a:rPr lang="fr-FR" dirty="0" smtClean="0"/>
              <a:t>→ la désorganisation coûte très cher</a:t>
            </a:r>
          </a:p>
          <a:p>
            <a:r>
              <a:rPr lang="fr-FR" dirty="0"/>
              <a:t>	 </a:t>
            </a:r>
            <a:r>
              <a:rPr lang="fr-FR" dirty="0" smtClean="0"/>
              <a:t>→le modèle le plus « rentable « est le centre indépendant….</a:t>
            </a:r>
          </a:p>
          <a:p>
            <a:r>
              <a:rPr lang="fr-FR" dirty="0" smtClean="0"/>
              <a:t>	</a:t>
            </a:r>
            <a:r>
              <a:rPr lang="fr-FR" dirty="0"/>
              <a:t>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7275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785813"/>
            <a:ext cx="9105900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73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24689" cy="2231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29000"/>
            <a:ext cx="8822978" cy="1505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911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9672" y="476672"/>
            <a:ext cx="532859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483768" y="679004"/>
            <a:ext cx="3817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La chirurgie ambulatoire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982987" y="1203554"/>
            <a:ext cx="2735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Locaux et personnel dédiés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87624" y="2132856"/>
            <a:ext cx="63266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b="1" dirty="0" smtClean="0"/>
              <a:t>Unité de lieu </a:t>
            </a:r>
          </a:p>
          <a:p>
            <a:r>
              <a:rPr lang="fr-FR" dirty="0"/>
              <a:t>	</a:t>
            </a:r>
            <a:r>
              <a:rPr lang="fr-FR" dirty="0" smtClean="0"/>
              <a:t>éviter la dispersion</a:t>
            </a:r>
          </a:p>
          <a:p>
            <a:r>
              <a:rPr lang="fr-FR" dirty="0"/>
              <a:t>	</a:t>
            </a:r>
            <a:r>
              <a:rPr lang="fr-FR" dirty="0" smtClean="0"/>
              <a:t>limiter les déplacements (brancardage….)</a:t>
            </a:r>
          </a:p>
          <a:p>
            <a:r>
              <a:rPr lang="fr-FR" dirty="0"/>
              <a:t>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b="1" dirty="0" smtClean="0"/>
              <a:t>Unité de temps</a:t>
            </a:r>
          </a:p>
          <a:p>
            <a:pPr lvl="1"/>
            <a:r>
              <a:rPr lang="fr-FR" dirty="0" smtClean="0"/>
              <a:t>	gestion des flux</a:t>
            </a:r>
          </a:p>
          <a:p>
            <a:pPr lvl="1"/>
            <a:r>
              <a:rPr lang="fr-FR" dirty="0" smtClean="0"/>
              <a:t>	temps limités au strict minimum à chaque étape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b="1" dirty="0" smtClean="0"/>
              <a:t>Unité d’action</a:t>
            </a:r>
          </a:p>
          <a:p>
            <a:r>
              <a:rPr lang="fr-FR" dirty="0"/>
              <a:t>	</a:t>
            </a:r>
            <a:r>
              <a:rPr lang="fr-FR" dirty="0" smtClean="0"/>
              <a:t>Mêmes objectifs – mêmes valeurs – même organisation</a:t>
            </a:r>
          </a:p>
          <a:p>
            <a:r>
              <a:rPr lang="fr-FR" dirty="0"/>
              <a:t>	</a:t>
            </a:r>
            <a:r>
              <a:rPr lang="fr-FR" dirty="0" smtClean="0"/>
              <a:t>Même encadrement</a:t>
            </a:r>
          </a:p>
          <a:p>
            <a:r>
              <a:rPr lang="fr-FR" dirty="0"/>
              <a:t>	</a:t>
            </a:r>
            <a:r>
              <a:rPr lang="fr-FR" dirty="0" smtClean="0"/>
              <a:t>Prise en charge homogène et cohérente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b="1" dirty="0" smtClean="0"/>
              <a:t>Satisfaction des utilisateurs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b="1" dirty="0" smtClean="0"/>
              <a:t>Satisfaction du personnel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976681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292</Words>
  <Application>Microsoft Office PowerPoint</Application>
  <PresentationFormat>Affichage à l'écran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Saint-Antoine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BEAUSSIER Marc</dc:creator>
  <cp:lastModifiedBy>BEAUSSIER Marc</cp:lastModifiedBy>
  <cp:revision>8</cp:revision>
  <dcterms:created xsi:type="dcterms:W3CDTF">2013-09-17T06:04:16Z</dcterms:created>
  <dcterms:modified xsi:type="dcterms:W3CDTF">2013-09-17T18:55:46Z</dcterms:modified>
</cp:coreProperties>
</file>