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307" r:id="rId7"/>
    <p:sldId id="308" r:id="rId8"/>
    <p:sldId id="292" r:id="rId9"/>
    <p:sldId id="281" r:id="rId10"/>
    <p:sldId id="291" r:id="rId11"/>
    <p:sldId id="294" r:id="rId12"/>
    <p:sldId id="305" r:id="rId13"/>
    <p:sldId id="295" r:id="rId14"/>
    <p:sldId id="293" r:id="rId15"/>
    <p:sldId id="285" r:id="rId16"/>
    <p:sldId id="309" r:id="rId17"/>
    <p:sldId id="306" r:id="rId18"/>
    <p:sldId id="283" r:id="rId19"/>
    <p:sldId id="286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5324" autoAdjust="0"/>
  </p:normalViewPr>
  <p:slideViewPr>
    <p:cSldViewPr snapToGrid="0" snapToObjects="1">
      <p:cViewPr varScale="1">
        <p:scale>
          <a:sx n="98" d="100"/>
          <a:sy n="98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85EAD-3177-CF49-B6B1-A80B2D55F9F9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7B03-062B-BA4B-9888-5EBEC26DA1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2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66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61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22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62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24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08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35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48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16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0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34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FA0A-AECE-224B-A0CE-A0AEF97E0EF0}" type="datetimeFigureOut">
              <a:rPr lang="fr-FR" smtClean="0"/>
              <a:t>19/09/2014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102E8-4948-0A4C-90F2-DEDE6535DD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9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966" y="788361"/>
            <a:ext cx="8166234" cy="281209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 r</a:t>
            </a:r>
            <a:r>
              <a:rPr lang="fr-FR" b="1" dirty="0" smtClean="0"/>
              <a:t>ôle de l’anesthésiste-réanimateur peut-il commencer et s’arrêter à la porte du bloc </a:t>
            </a:r>
            <a:br>
              <a:rPr lang="fr-FR" b="1" dirty="0" smtClean="0"/>
            </a:br>
            <a:r>
              <a:rPr lang="fr-FR" b="1" dirty="0" smtClean="0"/>
              <a:t>(en dehors bien sûr de la consultation)?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0659" y="3886198"/>
            <a:ext cx="7314379" cy="243527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Pr Dan BENHAMOU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Département d’Anesthésie-Réanimation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ôpitaux Universitaires et Faculté de Médecine Paris Sud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2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104775" y="5334000"/>
            <a:ext cx="475456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2000">
                <a:latin typeface="Calibri" charset="0"/>
                <a:ea typeface="ＭＳ Ｐゴシック" charset="0"/>
                <a:cs typeface="ＭＳ Ｐゴシック" charset="0"/>
              </a:rPr>
              <a:t>Patient undergoing cardiopulmonary exercise training (CPET) to assess perioperative risk before major elective surgery</a:t>
            </a:r>
          </a:p>
        </p:txBody>
      </p:sp>
      <p:pic>
        <p:nvPicPr>
          <p:cNvPr id="20482" name="Image 3" descr="Image 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2971800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ZoneTexte 3"/>
          <p:cNvSpPr txBox="1">
            <a:spLocks noChangeArrowheads="1"/>
          </p:cNvSpPr>
          <p:nvPr/>
        </p:nvSpPr>
        <p:spPr bwMode="auto">
          <a:xfrm>
            <a:off x="3962400" y="314325"/>
            <a:ext cx="5099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/>
              <a:t>Assessing fitness for surgery….</a:t>
            </a:r>
          </a:p>
          <a:p>
            <a:pPr algn="ctr" eaLnBrk="1" hangingPunct="1"/>
            <a:r>
              <a:rPr lang="fr-FR" sz="1800"/>
              <a:t>Struthers R et al, Br J Anaesth 2008;101:774-80</a:t>
            </a:r>
          </a:p>
        </p:txBody>
      </p:sp>
      <p:pic>
        <p:nvPicPr>
          <p:cNvPr id="20484" name="Image 4" descr="Image 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644900"/>
            <a:ext cx="2592387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ZoneTexte 5"/>
          <p:cNvSpPr txBox="1">
            <a:spLocks noChangeArrowheads="1"/>
          </p:cNvSpPr>
          <p:nvPr/>
        </p:nvSpPr>
        <p:spPr bwMode="auto">
          <a:xfrm>
            <a:off x="5364163" y="6143625"/>
            <a:ext cx="32305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600"/>
              <a:t>Duke Activity Status Index (DASI)</a:t>
            </a:r>
          </a:p>
        </p:txBody>
      </p:sp>
      <p:sp>
        <p:nvSpPr>
          <p:cNvPr id="20486" name="ZoneTexte 6"/>
          <p:cNvSpPr txBox="1">
            <a:spLocks noChangeArrowheads="1"/>
          </p:cNvSpPr>
          <p:nvPr/>
        </p:nvSpPr>
        <p:spPr bwMode="auto">
          <a:xfrm>
            <a:off x="4140200" y="1347788"/>
            <a:ext cx="48244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FF"/>
              </a:buClr>
              <a:buSzPct val="200000"/>
              <a:buFont typeface="Arial" charset="0"/>
              <a:buChar char="•"/>
            </a:pPr>
            <a:r>
              <a:rPr lang="en-US" sz="1800"/>
              <a:t>Used to assess whole body tolerance to effort/stress</a:t>
            </a:r>
          </a:p>
          <a:p>
            <a:pPr eaLnBrk="1" hangingPunct="1">
              <a:buClr>
                <a:srgbClr val="0000FF"/>
              </a:buClr>
              <a:buSzPct val="200000"/>
              <a:buFont typeface="Arial" charset="0"/>
              <a:buChar char="•"/>
            </a:pPr>
            <a:r>
              <a:rPr lang="en-US" sz="1800"/>
              <a:t>Provides information complementary to cardiac tolerance</a:t>
            </a:r>
          </a:p>
          <a:p>
            <a:pPr eaLnBrk="1" hangingPunct="1">
              <a:buClr>
                <a:srgbClr val="0000FF"/>
              </a:buClr>
              <a:buSzPct val="200000"/>
              <a:buFont typeface="Arial" charset="0"/>
              <a:buChar char="•"/>
            </a:pPr>
            <a:r>
              <a:rPr lang="en-US" sz="1800"/>
              <a:t>New parameters defined such as VO2 </a:t>
            </a:r>
            <a:r>
              <a:rPr lang="en-US" sz="1800" baseline="-25000"/>
              <a:t>max</a:t>
            </a:r>
          </a:p>
          <a:p>
            <a:pPr eaLnBrk="1" hangingPunct="1">
              <a:buClr>
                <a:srgbClr val="0000FF"/>
              </a:buClr>
              <a:buSzPct val="200000"/>
              <a:buFont typeface="Arial" charset="0"/>
              <a:buChar char="•"/>
            </a:pPr>
            <a:r>
              <a:rPr lang="en-US" sz="1800"/>
              <a:t> and V</a:t>
            </a:r>
            <a:r>
              <a:rPr lang="en-US" sz="1800" baseline="-25000"/>
              <a:t>E</a:t>
            </a:r>
            <a:r>
              <a:rPr lang="en-US" sz="1800"/>
              <a:t>/VCO</a:t>
            </a:r>
            <a:r>
              <a:rPr lang="en-US" sz="1800" baseline="-25000"/>
              <a:t>2</a:t>
            </a:r>
          </a:p>
          <a:p>
            <a:pPr eaLnBrk="1" hangingPunct="1">
              <a:buClr>
                <a:srgbClr val="0000FF"/>
              </a:buClr>
              <a:buSzPct val="200000"/>
              <a:buFont typeface="Arial" charset="0"/>
              <a:buChar char="•"/>
            </a:pPr>
            <a:r>
              <a:rPr lang="en-US" sz="1800"/>
              <a:t>Well correlated to level of tolerance obtained by questionnaires (MET, DASI) </a:t>
            </a:r>
          </a:p>
        </p:txBody>
      </p:sp>
    </p:spTree>
    <p:extLst>
      <p:ext uri="{BB962C8B-B14F-4D97-AF65-F5344CB8AC3E}">
        <p14:creationId xmlns:p14="http://schemas.microsoft.com/office/powerpoint/2010/main" val="199855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fr-FR" sz="3600" b="1" dirty="0" smtClean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fr-FR" sz="3600" b="1" dirty="0" smtClean="0">
                <a:latin typeface="Calibri" charset="0"/>
                <a:ea typeface="ＭＳ Ｐゴシック" charset="0"/>
                <a:cs typeface="ＭＳ Ｐゴシック" charset="0"/>
              </a:rPr>
              <a:t>némie </a:t>
            </a:r>
            <a:r>
              <a:rPr lang="fr-FR" sz="36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fr-FR" sz="36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réoperatoire</a:t>
            </a:r>
            <a:endParaRPr lang="fr-FR" sz="3600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Dé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finition internationale (OMS): [</a:t>
            </a:r>
            <a:r>
              <a:rPr lang="fr-FR" sz="2600" dirty="0" err="1" smtClean="0">
                <a:latin typeface="Calibri" charset="0"/>
                <a:ea typeface="ＭＳ Ｐゴシック" charset="0"/>
                <a:cs typeface="ＭＳ Ｐゴシック" charset="0"/>
              </a:rPr>
              <a:t>Hb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] &lt; 12g/</a:t>
            </a:r>
            <a:r>
              <a:rPr lang="fr-FR" sz="2600" dirty="0" err="1" smtClean="0">
                <a:latin typeface="Calibri" charset="0"/>
                <a:ea typeface="ＭＳ Ｐゴシック" charset="0"/>
                <a:cs typeface="ＭＳ Ｐゴシック" charset="0"/>
              </a:rPr>
              <a:t>dL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 for femmes et &lt; 13 g/</a:t>
            </a:r>
            <a:r>
              <a:rPr lang="fr-FR" sz="2600" dirty="0" err="1" smtClean="0">
                <a:latin typeface="Calibri" charset="0"/>
                <a:ea typeface="ＭＳ Ｐゴシック" charset="0"/>
                <a:cs typeface="ＭＳ Ｐゴシック" charset="0"/>
              </a:rPr>
              <a:t>dL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pour les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 hommes</a:t>
            </a:r>
          </a:p>
          <a:p>
            <a:pPr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Anémie 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très 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fréquente</a:t>
            </a:r>
          </a:p>
          <a:p>
            <a:pPr lvl="1"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</a:rPr>
              <a:t>25 % des patients avant PTH ou PTG </a:t>
            </a:r>
          </a:p>
          <a:p>
            <a:pPr lvl="1"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</a:rPr>
              <a:t>50 – 70 % avant colectomie</a:t>
            </a:r>
          </a:p>
          <a:p>
            <a:pPr lvl="1"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</a:rPr>
              <a:t>45-50 % avant fracture du col du fémur</a:t>
            </a:r>
          </a:p>
          <a:p>
            <a:pPr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Dénutrition et carence martiale, inflammation, pertes intestinales occultes</a:t>
            </a:r>
          </a:p>
          <a:p>
            <a:pPr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Facteur majeur de transfusion </a:t>
            </a:r>
            <a:r>
              <a:rPr lang="fr-FR" sz="2600" dirty="0" err="1" smtClean="0">
                <a:latin typeface="Calibri" charset="0"/>
                <a:ea typeface="ＭＳ Ｐゴシック" charset="0"/>
                <a:cs typeface="ＭＳ Ｐゴシック" charset="0"/>
              </a:rPr>
              <a:t>périopératoire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 et associé à un pronostic péjoratif</a:t>
            </a:r>
          </a:p>
          <a:p>
            <a:pPr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Nécessite une attitude p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roactive pour obtenir le diagnostic</a:t>
            </a:r>
            <a:endParaRPr lang="fr-FR" sz="26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Peut 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être corrigé dans la majeure partie des </a:t>
            </a:r>
            <a:r>
              <a:rPr lang="fr-FR" sz="2600" dirty="0" err="1" smtClean="0">
                <a:latin typeface="Calibri" charset="0"/>
                <a:ea typeface="ＭＳ Ｐゴシック" charset="0"/>
                <a:cs typeface="ＭＳ Ｐゴシック" charset="0"/>
              </a:rPr>
              <a:t>sitiations</a:t>
            </a:r>
            <a:r>
              <a:rPr lang="fr-FR" sz="2600" dirty="0" smtClean="0">
                <a:latin typeface="Calibri" charset="0"/>
                <a:ea typeface="ＭＳ Ｐゴシック" charset="0"/>
                <a:cs typeface="ＭＳ Ｐゴシック" charset="0"/>
              </a:rPr>
              <a:t> par du fer PO ou IV</a:t>
            </a:r>
            <a:endParaRPr lang="fr-FR" sz="2600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4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1187"/>
          </a:xfrm>
        </p:spPr>
        <p:txBody>
          <a:bodyPr>
            <a:normAutofit fontScale="90000"/>
          </a:bodyPr>
          <a:lstStyle/>
          <a:p>
            <a:r>
              <a:rPr lang="fr-FR" sz="3600" b="1">
                <a:latin typeface="Calibri" charset="0"/>
              </a:rPr>
              <a:t>Parcours du patient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344488" y="1235075"/>
            <a:ext cx="2024062" cy="611188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fr-FR" sz="2800" b="1" dirty="0" smtClean="0"/>
              <a:t>Demain</a:t>
            </a:r>
            <a:endParaRPr lang="fr-FR" sz="2800" b="1" dirty="0"/>
          </a:p>
        </p:txBody>
      </p:sp>
      <p:sp>
        <p:nvSpPr>
          <p:cNvPr id="53251" name="ZoneTexte 4"/>
          <p:cNvSpPr txBox="1">
            <a:spLocks noChangeArrowheads="1"/>
          </p:cNvSpPr>
          <p:nvPr/>
        </p:nvSpPr>
        <p:spPr bwMode="auto">
          <a:xfrm>
            <a:off x="4656138" y="1079500"/>
            <a:ext cx="20748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Symptômes</a:t>
            </a:r>
          </a:p>
        </p:txBody>
      </p:sp>
      <p:sp>
        <p:nvSpPr>
          <p:cNvPr id="53252" name="ZoneTexte 5"/>
          <p:cNvSpPr txBox="1">
            <a:spLocks noChangeArrowheads="1"/>
          </p:cNvSpPr>
          <p:nvPr/>
        </p:nvSpPr>
        <p:spPr bwMode="auto">
          <a:xfrm>
            <a:off x="3144838" y="1870075"/>
            <a:ext cx="2435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Médecin traitant</a:t>
            </a:r>
          </a:p>
        </p:txBody>
      </p:sp>
      <p:sp>
        <p:nvSpPr>
          <p:cNvPr id="53253" name="ZoneTexte 6"/>
          <p:cNvSpPr txBox="1">
            <a:spLocks noChangeArrowheads="1"/>
          </p:cNvSpPr>
          <p:nvPr/>
        </p:nvSpPr>
        <p:spPr bwMode="auto">
          <a:xfrm>
            <a:off x="4443413" y="2509838"/>
            <a:ext cx="2646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Gastro-entérologue</a:t>
            </a:r>
          </a:p>
        </p:txBody>
      </p:sp>
      <p:sp>
        <p:nvSpPr>
          <p:cNvPr id="53254" name="ZoneTexte 7"/>
          <p:cNvSpPr txBox="1">
            <a:spLocks noChangeArrowheads="1"/>
          </p:cNvSpPr>
          <p:nvPr/>
        </p:nvSpPr>
        <p:spPr bwMode="auto">
          <a:xfrm>
            <a:off x="4886325" y="3673475"/>
            <a:ext cx="1543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Coloscopie</a:t>
            </a:r>
          </a:p>
        </p:txBody>
      </p:sp>
      <p:sp>
        <p:nvSpPr>
          <p:cNvPr id="53255" name="ZoneTexte 8"/>
          <p:cNvSpPr txBox="1">
            <a:spLocks noChangeArrowheads="1"/>
          </p:cNvSpPr>
          <p:nvPr/>
        </p:nvSpPr>
        <p:spPr bwMode="auto">
          <a:xfrm>
            <a:off x="4443413" y="3175000"/>
            <a:ext cx="321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Consultation Anesthésie</a:t>
            </a:r>
          </a:p>
        </p:txBody>
      </p:sp>
      <p:sp>
        <p:nvSpPr>
          <p:cNvPr id="53256" name="ZoneTexte 9"/>
          <p:cNvSpPr txBox="1">
            <a:spLocks noChangeArrowheads="1"/>
          </p:cNvSpPr>
          <p:nvPr/>
        </p:nvSpPr>
        <p:spPr bwMode="auto">
          <a:xfrm>
            <a:off x="4895850" y="4168775"/>
            <a:ext cx="206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Avis chirurgical</a:t>
            </a:r>
          </a:p>
        </p:txBody>
      </p:sp>
      <p:sp>
        <p:nvSpPr>
          <p:cNvPr id="53257" name="ZoneTexte 10"/>
          <p:cNvSpPr txBox="1">
            <a:spLocks noChangeArrowheads="1"/>
          </p:cNvSpPr>
          <p:nvPr/>
        </p:nvSpPr>
        <p:spPr bwMode="auto">
          <a:xfrm>
            <a:off x="4443413" y="4768850"/>
            <a:ext cx="321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Consultation Anesthésie</a:t>
            </a:r>
          </a:p>
        </p:txBody>
      </p:sp>
      <p:sp>
        <p:nvSpPr>
          <p:cNvPr id="53258" name="ZoneTexte 11"/>
          <p:cNvSpPr txBox="1">
            <a:spLocks noChangeArrowheads="1"/>
          </p:cNvSpPr>
          <p:nvPr/>
        </p:nvSpPr>
        <p:spPr bwMode="auto">
          <a:xfrm>
            <a:off x="4994275" y="5494338"/>
            <a:ext cx="173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Intervention</a:t>
            </a:r>
          </a:p>
        </p:txBody>
      </p:sp>
      <p:sp>
        <p:nvSpPr>
          <p:cNvPr id="53259" name="ZoneTexte 13"/>
          <p:cNvSpPr txBox="1">
            <a:spLocks noChangeArrowheads="1"/>
          </p:cNvSpPr>
          <p:nvPr/>
        </p:nvSpPr>
        <p:spPr bwMode="auto">
          <a:xfrm>
            <a:off x="5073650" y="6294438"/>
            <a:ext cx="205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Postopératoire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716588" y="5945188"/>
            <a:ext cx="2476500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/>
              <a:t>Pas de transfusion</a:t>
            </a: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4994275" y="1547813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5842000" y="1584325"/>
            <a:ext cx="0" cy="92551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146675" y="2311400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5549900" y="2971800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5549900" y="3556000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5549900" y="4046538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5576888" y="4576763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5580063" y="5230813"/>
            <a:ext cx="0" cy="2984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5657850" y="5956300"/>
            <a:ext cx="0" cy="46196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270" name="ZoneTexte 28"/>
          <p:cNvSpPr txBox="1">
            <a:spLocks noChangeArrowheads="1"/>
          </p:cNvSpPr>
          <p:nvPr/>
        </p:nvSpPr>
        <p:spPr bwMode="auto">
          <a:xfrm>
            <a:off x="1352550" y="2436813"/>
            <a:ext cx="24368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Anémie/carence martiale</a:t>
            </a:r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3817938" y="2790825"/>
            <a:ext cx="62547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3654425" y="2363788"/>
            <a:ext cx="347663" cy="23177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862013" y="5773738"/>
            <a:ext cx="379412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862013" y="4208463"/>
            <a:ext cx="0" cy="1565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63525" y="3638550"/>
            <a:ext cx="107315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400" dirty="0"/>
              <a:t>Fer PO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862013" y="2971800"/>
            <a:ext cx="0" cy="5842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 flipV="1">
            <a:off x="1503363" y="3908425"/>
            <a:ext cx="2638425" cy="2603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022350" y="4264025"/>
            <a:ext cx="2847975" cy="24622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200" dirty="0"/>
              <a:t>Fer IV si délai court</a:t>
            </a:r>
          </a:p>
          <a:p>
            <a:pPr algn="ctr">
              <a:defRPr/>
            </a:pPr>
            <a:r>
              <a:rPr lang="fr-FR" sz="2200" dirty="0"/>
              <a:t>(urgence, parcours rapide…) ou lésion très inflammatoire ou carence martiale profonde ou intolérance digestive</a:t>
            </a:r>
          </a:p>
        </p:txBody>
      </p:sp>
      <p:cxnSp>
        <p:nvCxnSpPr>
          <p:cNvPr id="41" name="Connecteur droit 40"/>
          <p:cNvCxnSpPr/>
          <p:nvPr/>
        </p:nvCxnSpPr>
        <p:spPr>
          <a:xfrm flipH="1">
            <a:off x="862013" y="2960688"/>
            <a:ext cx="10541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4141183" y="2425380"/>
            <a:ext cx="301660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4474950" y="3976080"/>
            <a:ext cx="362735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4627350" y="5231688"/>
            <a:ext cx="362735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ln w="1905"/>
                <a:solidFill>
                  <a:srgbClr val="17375E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38165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3457575" y="3678238"/>
            <a:ext cx="2828925" cy="22193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655637"/>
          </a:xfrm>
        </p:spPr>
        <p:txBody>
          <a:bodyPr/>
          <a:lstStyle/>
          <a:p>
            <a:r>
              <a:rPr lang="fr-FR" sz="3200" b="1">
                <a:latin typeface="Calibri" charset="0"/>
              </a:rPr>
              <a:t>Monitorage et optimisation (GDT) périopératoire</a:t>
            </a:r>
          </a:p>
        </p:txBody>
      </p:sp>
      <p:sp>
        <p:nvSpPr>
          <p:cNvPr id="3" name="Ellipse 2"/>
          <p:cNvSpPr/>
          <p:nvPr/>
        </p:nvSpPr>
        <p:spPr>
          <a:xfrm>
            <a:off x="242888" y="1052513"/>
            <a:ext cx="8539162" cy="5549426"/>
          </a:xfrm>
          <a:prstGeom prst="ellipse">
            <a:avLst/>
          </a:prstGeom>
          <a:noFill/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6" name="ZoneTexte 3"/>
          <p:cNvSpPr txBox="1">
            <a:spLocks noChangeArrowheads="1"/>
          </p:cNvSpPr>
          <p:nvPr/>
        </p:nvSpPr>
        <p:spPr bwMode="auto">
          <a:xfrm>
            <a:off x="925513" y="3198813"/>
            <a:ext cx="28670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000000"/>
                </a:solidFill>
              </a:rPr>
              <a:t>Remplissage vasculaire et optimisation hémodynamique</a:t>
            </a:r>
          </a:p>
        </p:txBody>
      </p:sp>
      <p:sp>
        <p:nvSpPr>
          <p:cNvPr id="13317" name="ZoneTexte 4"/>
          <p:cNvSpPr txBox="1">
            <a:spLocks noChangeArrowheads="1"/>
          </p:cNvSpPr>
          <p:nvPr/>
        </p:nvSpPr>
        <p:spPr bwMode="auto">
          <a:xfrm>
            <a:off x="3524250" y="4229100"/>
            <a:ext cx="254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400" b="1">
                <a:solidFill>
                  <a:srgbClr val="000000"/>
                </a:solidFill>
              </a:rPr>
              <a:t>BIS et optimisation anesthésie</a:t>
            </a:r>
          </a:p>
        </p:txBody>
      </p:sp>
      <p:sp>
        <p:nvSpPr>
          <p:cNvPr id="8" name="Ellipse 7"/>
          <p:cNvSpPr/>
          <p:nvPr/>
        </p:nvSpPr>
        <p:spPr>
          <a:xfrm>
            <a:off x="6113463" y="2133609"/>
            <a:ext cx="2095500" cy="184785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9" name="ZoneTexte 8"/>
          <p:cNvSpPr txBox="1">
            <a:spLocks noChangeArrowheads="1"/>
          </p:cNvSpPr>
          <p:nvPr/>
        </p:nvSpPr>
        <p:spPr bwMode="auto">
          <a:xfrm>
            <a:off x="6215063" y="2557472"/>
            <a:ext cx="1993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000" b="1" dirty="0">
                <a:solidFill>
                  <a:srgbClr val="FF0000"/>
                </a:solidFill>
              </a:rPr>
              <a:t>Noradrénaline et optimisation hémodynamique</a:t>
            </a:r>
          </a:p>
        </p:txBody>
      </p:sp>
      <p:sp>
        <p:nvSpPr>
          <p:cNvPr id="11" name="Ellipse 10"/>
          <p:cNvSpPr/>
          <p:nvPr/>
        </p:nvSpPr>
        <p:spPr>
          <a:xfrm rot="20231519">
            <a:off x="3992563" y="2260600"/>
            <a:ext cx="1935162" cy="18605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21" name="ZoneTexte 11"/>
          <p:cNvSpPr txBox="1">
            <a:spLocks noChangeArrowheads="1"/>
          </p:cNvSpPr>
          <p:nvPr/>
        </p:nvSpPr>
        <p:spPr bwMode="auto">
          <a:xfrm>
            <a:off x="3871913" y="2454275"/>
            <a:ext cx="19986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000" b="1">
                <a:solidFill>
                  <a:srgbClr val="000000"/>
                </a:solidFill>
              </a:rPr>
              <a:t>NIRS et optimisation oxygénation cérébrale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840038" y="1358900"/>
            <a:ext cx="31686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Monitorage standard</a:t>
            </a:r>
          </a:p>
        </p:txBody>
      </p:sp>
      <p:sp>
        <p:nvSpPr>
          <p:cNvPr id="14" name="Ellipse 13"/>
          <p:cNvSpPr/>
          <p:nvPr/>
        </p:nvSpPr>
        <p:spPr>
          <a:xfrm>
            <a:off x="942975" y="2328863"/>
            <a:ext cx="3117850" cy="3568700"/>
          </a:xfrm>
          <a:prstGeom prst="ellipse">
            <a:avLst/>
          </a:prstGeom>
          <a:noFill/>
          <a:ln w="5715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 rot="19355621">
            <a:off x="5292803" y="3943741"/>
            <a:ext cx="3244183" cy="1514864"/>
          </a:xfrm>
          <a:prstGeom prst="triangle">
            <a:avLst>
              <a:gd name="adj" fmla="val 5121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rgbClr val="000000"/>
                </a:solidFill>
              </a:rPr>
              <a:t>Ventilation protective</a:t>
            </a:r>
            <a:endParaRPr lang="fr-FR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9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325563"/>
          </a:xfrm>
        </p:spPr>
        <p:txBody>
          <a:bodyPr/>
          <a:lstStyle/>
          <a:p>
            <a:r>
              <a:rPr lang="fr-FR" sz="2800" b="1">
                <a:latin typeface="Calibri" charset="0"/>
                <a:ea typeface="ＭＳ Ｐゴシック" charset="0"/>
                <a:cs typeface="ＭＳ Ｐゴシック" charset="0"/>
              </a:rPr>
              <a:t>Fast-track surgery: a review of enhanced recovery</a:t>
            </a:r>
            <a:br>
              <a:rPr lang="fr-FR" sz="2800" b="1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fr-FR" sz="2800" b="1">
                <a:latin typeface="Calibri" charset="0"/>
                <a:ea typeface="ＭＳ Ｐゴシック" charset="0"/>
                <a:cs typeface="ＭＳ Ｐゴシック" charset="0"/>
              </a:rPr>
              <a:t>after surgery (ERAS)</a:t>
            </a:r>
            <a:br>
              <a:rPr lang="fr-FR" sz="2800" b="1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fr-FR" sz="2400">
                <a:latin typeface="Calibri" charset="0"/>
                <a:ea typeface="ＭＳ Ｐゴシック" charset="0"/>
                <a:cs typeface="ＭＳ Ｐゴシック" charset="0"/>
              </a:rPr>
              <a:t>Hoffman H et al, Eur Surg Res 2012;49:24–34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393345"/>
              </p:ext>
            </p:extLst>
          </p:nvPr>
        </p:nvGraphicFramePr>
        <p:xfrm>
          <a:off x="461655" y="1834991"/>
          <a:ext cx="8229600" cy="4510396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397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Preoperative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Intraoperative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Postoperative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</a:tr>
              <a:tr h="7620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Information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et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conseil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Gestion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des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pertes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liquidiennes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Prophylaxie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thromboembolique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1531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Preparation digestive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Sonde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gastrique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Analgésie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postop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64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Je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û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préopératoire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et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apports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de CHO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Chirurgie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coeilioscopique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Nutrition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postopératoire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8293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Prémedication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Prevention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hypothermie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Mobilisation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précoce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974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Antibioprophylaxie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Drains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Audit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824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age 4" descr="Imag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94" y="1684177"/>
            <a:ext cx="7185344" cy="486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8229600" cy="1591308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Quality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of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postoperative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care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after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major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orthopedic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surgery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is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correlated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with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both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long-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term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cardiovascular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outcome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troponin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Ic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700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elevation</a:t>
            </a:r>
            <a: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fr-FR" sz="37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fr-FR" sz="2900" dirty="0" err="1" smtClean="0">
                <a:latin typeface="Calibri" charset="0"/>
                <a:ea typeface="ＭＳ Ｐゴシック" charset="0"/>
                <a:cs typeface="ＭＳ Ｐゴシック" charset="0"/>
              </a:rPr>
              <a:t>Ausset</a:t>
            </a:r>
            <a:r>
              <a:rPr lang="fr-FR" sz="2900" dirty="0" smtClean="0">
                <a:latin typeface="Calibri" charset="0"/>
                <a:ea typeface="ＭＳ Ｐゴシック" charset="0"/>
                <a:cs typeface="ＭＳ Ｐゴシック" charset="0"/>
              </a:rPr>
              <a:t> S et al, </a:t>
            </a:r>
            <a:r>
              <a:rPr lang="fr-FR" sz="2900" dirty="0" err="1" smtClean="0">
                <a:latin typeface="Calibri" charset="0"/>
                <a:ea typeface="ＭＳ Ｐゴシック" charset="0"/>
                <a:cs typeface="ＭＳ Ｐゴシック" charset="0"/>
              </a:rPr>
              <a:t>Anesthesiology</a:t>
            </a:r>
            <a:r>
              <a:rPr lang="fr-FR" sz="2900" dirty="0" smtClean="0">
                <a:latin typeface="Calibri" charset="0"/>
                <a:ea typeface="ＭＳ Ｐゴシック" charset="0"/>
                <a:cs typeface="ＭＳ Ｐゴシック" charset="0"/>
              </a:rPr>
              <a:t> 2010;113:529-40</a:t>
            </a:r>
            <a:endParaRPr lang="fr-FR" sz="29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06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fr-FR" sz="3600" b="1">
                <a:latin typeface="Calibri" charset="0"/>
                <a:ea typeface="ＭＳ Ｐゴシック" charset="0"/>
                <a:cs typeface="ＭＳ Ｐゴシック" charset="0"/>
              </a:rPr>
              <a:t>Rôle des médecins</a:t>
            </a:r>
          </a:p>
        </p:txBody>
      </p:sp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800" dirty="0">
                <a:latin typeface="Calibri" charset="0"/>
                <a:ea typeface="ＭＳ Ｐゴシック" charset="0"/>
                <a:cs typeface="ＭＳ Ｐゴシック" charset="0"/>
              </a:rPr>
              <a:t>Se concentrer sur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</a:rPr>
              <a:t> Les patients à risque (médecine </a:t>
            </a:r>
            <a:r>
              <a:rPr lang="fr-FR" dirty="0" err="1">
                <a:latin typeface="Calibri" charset="0"/>
                <a:ea typeface="ＭＳ Ｐゴシック" charset="0"/>
              </a:rPr>
              <a:t>périopératoire</a:t>
            </a:r>
            <a:r>
              <a:rPr lang="fr-FR" dirty="0" smtClean="0">
                <a:latin typeface="Calibri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La réanimation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Répondre aux </a:t>
            </a:r>
            <a:r>
              <a:rPr lang="fr-FR" dirty="0">
                <a:latin typeface="Calibri" charset="0"/>
                <a:ea typeface="ＭＳ Ｐゴシック" charset="0"/>
              </a:rPr>
              <a:t>u</a:t>
            </a:r>
            <a:r>
              <a:rPr lang="fr-FR" dirty="0" smtClean="0">
                <a:latin typeface="Calibri" charset="0"/>
                <a:ea typeface="ＭＳ Ｐゴシック" charset="0"/>
              </a:rPr>
              <a:t>rgences internes</a:t>
            </a:r>
            <a:endParaRPr lang="fr-FR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La partie complexe de la relation médecin-patient (diagnostic, annonce de complication, stratégie de soins..)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Les </a:t>
            </a:r>
            <a:r>
              <a:rPr lang="fr-FR" dirty="0">
                <a:latin typeface="Calibri" charset="0"/>
                <a:ea typeface="ＭＳ Ｐゴシック" charset="0"/>
              </a:rPr>
              <a:t>aspects techniques innovants, non stabilisés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La formation (continue) et celle des internes</a:t>
            </a:r>
            <a:endParaRPr lang="fr-FR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L’</a:t>
            </a:r>
            <a:r>
              <a:rPr lang="fr-FR" altLang="ja-JP" dirty="0" smtClean="0">
                <a:latin typeface="Calibri" charset="0"/>
                <a:ea typeface="ＭＳ Ｐゴシック" charset="0"/>
              </a:rPr>
              <a:t>évaluation </a:t>
            </a:r>
            <a:r>
              <a:rPr lang="fr-FR" altLang="ja-JP" dirty="0">
                <a:latin typeface="Calibri" charset="0"/>
                <a:ea typeface="ＭＳ Ｐゴシック" charset="0"/>
              </a:rPr>
              <a:t>des </a:t>
            </a:r>
            <a:r>
              <a:rPr lang="fr-FR" altLang="ja-JP" dirty="0" smtClean="0">
                <a:latin typeface="Calibri" charset="0"/>
                <a:ea typeface="ＭＳ Ｐゴシック" charset="0"/>
              </a:rPr>
              <a:t>pratiques</a:t>
            </a:r>
          </a:p>
          <a:p>
            <a:pPr lvl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</a:rPr>
              <a:t>La recherche</a:t>
            </a:r>
          </a:p>
        </p:txBody>
      </p:sp>
    </p:spTree>
    <p:extLst>
      <p:ext uri="{BB962C8B-B14F-4D97-AF65-F5344CB8AC3E}">
        <p14:creationId xmlns:p14="http://schemas.microsoft.com/office/powerpoint/2010/main" val="3199429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00830" y="466704"/>
            <a:ext cx="298050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Retour en salle d’hospitalisation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3937742" y="605203"/>
            <a:ext cx="18329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Complication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633105" y="2110280"/>
            <a:ext cx="19833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Détection par l’infirmière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676814" y="3838381"/>
            <a:ext cx="317617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Appel au médecin du service ou spécialisé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292255" y="4669378"/>
            <a:ext cx="34206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Transfert en service de réanimation ou USC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745085" y="5500375"/>
            <a:ext cx="218148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Pronostic favorable</a:t>
            </a: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49927" y="3049083"/>
            <a:ext cx="19833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Retard ou non détection</a:t>
            </a:r>
            <a:endParaRPr lang="fr-FR" sz="2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020757" y="3880080"/>
            <a:ext cx="198332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Dégradation</a:t>
            </a:r>
            <a:endParaRPr lang="fr-FR" sz="2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298008" y="4341745"/>
            <a:ext cx="198332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D</a:t>
            </a:r>
            <a:r>
              <a:rPr lang="fr-FR" sz="2400" dirty="0" smtClean="0"/>
              <a:t>écès</a:t>
            </a:r>
            <a:endParaRPr lang="fr-FR" sz="2400" dirty="0"/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156219" y="4202105"/>
            <a:ext cx="1335247" cy="112903"/>
          </a:xfrm>
          <a:prstGeom prst="straightConnector1">
            <a:avLst/>
          </a:prstGeom>
          <a:ln>
            <a:solidFill>
              <a:srgbClr val="000000"/>
            </a:solidFill>
            <a:prstDash val="lgDash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3281336" y="4341745"/>
            <a:ext cx="1811444" cy="753979"/>
          </a:xfrm>
          <a:prstGeom prst="straightConnector1">
            <a:avLst/>
          </a:prstGeom>
          <a:ln>
            <a:solidFill>
              <a:srgbClr val="000000"/>
            </a:solidFill>
            <a:prstDash val="lgDash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172621" y="2987174"/>
            <a:ext cx="314492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Communication interprofessionnelle</a:t>
            </a:r>
            <a:endParaRPr lang="fr-FR" sz="2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5633105" y="1303273"/>
            <a:ext cx="1983328" cy="8309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Scores d’aggravation</a:t>
            </a:r>
            <a:endParaRPr lang="fr-FR" sz="2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669612" y="1510116"/>
            <a:ext cx="1304487" cy="1200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Escalade des soins</a:t>
            </a:r>
            <a:endParaRPr lang="fr-FR" sz="2400" dirty="0"/>
          </a:p>
        </p:txBody>
      </p:sp>
      <p:sp>
        <p:nvSpPr>
          <p:cNvPr id="26" name="Flèche vers le bas 25"/>
          <p:cNvSpPr/>
          <p:nvPr/>
        </p:nvSpPr>
        <p:spPr>
          <a:xfrm>
            <a:off x="8647315" y="2741328"/>
            <a:ext cx="326784" cy="298115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3294705" y="893049"/>
            <a:ext cx="555400" cy="0"/>
          </a:xfrm>
          <a:prstGeom prst="straightConnector1">
            <a:avLst/>
          </a:prstGeom>
          <a:ln>
            <a:solidFill>
              <a:srgbClr val="000000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 flipV="1">
            <a:off x="4987911" y="1297701"/>
            <a:ext cx="559983" cy="1219132"/>
          </a:xfrm>
          <a:prstGeom prst="straightConnector1">
            <a:avLst/>
          </a:prstGeom>
          <a:ln>
            <a:solidFill>
              <a:srgbClr val="000000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2526632" y="1374566"/>
            <a:ext cx="1557841" cy="1566711"/>
          </a:xfrm>
          <a:prstGeom prst="straightConnector1">
            <a:avLst/>
          </a:prstGeom>
          <a:ln>
            <a:solidFill>
              <a:srgbClr val="000000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682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fr-FR" sz="3600" b="1">
                <a:latin typeface="Calibri" charset="0"/>
                <a:ea typeface="ＭＳ Ｐゴシック" charset="0"/>
                <a:cs typeface="ＭＳ Ｐゴシック" charset="0"/>
              </a:rPr>
              <a:t>Rôle des médecins</a:t>
            </a:r>
          </a:p>
        </p:txBody>
      </p:sp>
      <p:sp>
        <p:nvSpPr>
          <p:cNvPr id="34818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6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Obtenir </a:t>
            </a: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la valorisation correspondante</a:t>
            </a:r>
          </a:p>
          <a:p>
            <a:pPr eaLnBrk="1" hangingPunct="1">
              <a:spcBef>
                <a:spcPts val="6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Déléguer quand qualité place centrale et faible risque</a:t>
            </a:r>
          </a:p>
          <a:p>
            <a:pPr eaLnBrk="1" hangingPunct="1">
              <a:spcBef>
                <a:spcPts val="6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Contrôle médical et institutionnel au quotidien</a:t>
            </a:r>
          </a:p>
          <a:p>
            <a:pPr eaLnBrk="1" hangingPunct="1">
              <a:spcBef>
                <a:spcPts val="6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Eviter les dérives locales</a:t>
            </a:r>
          </a:p>
          <a:p>
            <a:pPr eaLnBrk="1" hangingPunct="1">
              <a:spcBef>
                <a:spcPts val="6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Réorganiser (les blocs opératoires)</a:t>
            </a:r>
            <a:endParaRPr lang="fr-F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8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eaLnBrk="1" hangingPunct="1"/>
            <a:r>
              <a:rPr lang="fr-FR" sz="3200" b="1">
                <a:latin typeface="Calibri" charset="0"/>
                <a:ea typeface="ＭＳ Ｐゴシック" charset="0"/>
                <a:cs typeface="ＭＳ Ｐゴシック" charset="0"/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Principe de réalité</a:t>
            </a:r>
          </a:p>
          <a:p>
            <a:pPr eaLnBrk="1" hangingPunct="1"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Les </a:t>
            </a: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EGAR </a:t>
            </a: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(2010) ont </a:t>
            </a: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permis de lancer un débat au sein de la discipline</a:t>
            </a:r>
          </a:p>
          <a:p>
            <a:pPr eaLnBrk="1" hangingPunct="1"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Réflexion en </a:t>
            </a: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cours</a:t>
            </a:r>
          </a:p>
          <a:p>
            <a:pPr eaLnBrk="1" hangingPunct="1"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Axes </a:t>
            </a: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de </a:t>
            </a: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travail pour </a:t>
            </a:r>
            <a:r>
              <a:rPr lang="fr-FR" dirty="0">
                <a:latin typeface="Calibri" charset="0"/>
                <a:ea typeface="ＭＳ Ｐゴシック" charset="0"/>
                <a:cs typeface="ＭＳ Ｐゴシック" charset="0"/>
              </a:rPr>
              <a:t>les anesthésistes-</a:t>
            </a:r>
            <a:r>
              <a:rPr lang="fr-FR" dirty="0" smtClean="0">
                <a:latin typeface="Calibri" charset="0"/>
                <a:ea typeface="ＭＳ Ｐゴシック" charset="0"/>
                <a:cs typeface="ＭＳ Ｐゴシック" charset="0"/>
              </a:rPr>
              <a:t>réanimateurs</a:t>
            </a:r>
          </a:p>
          <a:p>
            <a:pPr lvl="1"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320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fr-FR" sz="3200" b="1" dirty="0" smtClean="0">
                <a:latin typeface="Calibri" charset="0"/>
                <a:ea typeface="ＭＳ Ｐゴシック" charset="0"/>
                <a:cs typeface="ＭＳ Ｐゴシック" charset="0"/>
              </a:rPr>
              <a:t>cliniques: </a:t>
            </a:r>
            <a:r>
              <a:rPr lang="fr-FR" sz="3200" dirty="0" smtClean="0">
                <a:latin typeface="Calibri" charset="0"/>
                <a:ea typeface="ＭＳ Ｐゴシック" charset="0"/>
                <a:cs typeface="ＭＳ Ｐゴシック" charset="0"/>
              </a:rPr>
              <a:t>médecine </a:t>
            </a:r>
            <a:r>
              <a:rPr lang="fr-FR" sz="3200" dirty="0" err="1" smtClean="0">
                <a:latin typeface="Calibri" charset="0"/>
                <a:ea typeface="ＭＳ Ｐゴシック" charset="0"/>
                <a:cs typeface="ＭＳ Ｐゴシック" charset="0"/>
              </a:rPr>
              <a:t>périopératoire</a:t>
            </a:r>
            <a:r>
              <a:rPr lang="fr-FR" sz="3200" dirty="0" smtClean="0">
                <a:latin typeface="Calibri" charset="0"/>
                <a:ea typeface="ＭＳ Ｐゴシック" charset="0"/>
                <a:cs typeface="ＭＳ Ｐゴシック" charset="0"/>
              </a:rPr>
              <a:t>, réanimation, soins centrés sur le patient</a:t>
            </a:r>
            <a:endParaRPr lang="fr-FR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3200" b="1" dirty="0" smtClean="0">
                <a:latin typeface="Calibri" charset="0"/>
                <a:ea typeface="ＭＳ Ｐゴシック" charset="0"/>
              </a:rPr>
              <a:t>Non cliniques</a:t>
            </a:r>
            <a:r>
              <a:rPr lang="fr-FR" sz="3200" dirty="0" smtClean="0">
                <a:latin typeface="Calibri" charset="0"/>
                <a:ea typeface="ＭＳ Ｐゴシック" charset="0"/>
              </a:rPr>
              <a:t>: organisation, culture qualité et sécurité, recherche, enseignement, évaluation médico-économique….</a:t>
            </a:r>
          </a:p>
        </p:txBody>
      </p:sp>
    </p:spTree>
    <p:extLst>
      <p:ext uri="{BB962C8B-B14F-4D97-AF65-F5344CB8AC3E}">
        <p14:creationId xmlns:p14="http://schemas.microsoft.com/office/powerpoint/2010/main" val="13249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2309037"/>
            <a:ext cx="8432485" cy="761999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Inclure la SSPI au mi</a:t>
            </a:r>
            <a:r>
              <a:rPr lang="fr-FR" b="1" dirty="0"/>
              <a:t>n</a:t>
            </a:r>
            <a:r>
              <a:rPr lang="fr-FR" b="1" dirty="0" smtClean="0"/>
              <a:t>imum bien s</a:t>
            </a:r>
            <a:r>
              <a:rPr lang="fr-FR" b="1" dirty="0" smtClean="0"/>
              <a:t>ûr!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8041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298" y="274638"/>
            <a:ext cx="8760098" cy="1591308"/>
          </a:xfrm>
        </p:spPr>
        <p:txBody>
          <a:bodyPr>
            <a:noAutofit/>
          </a:bodyPr>
          <a:lstStyle/>
          <a:p>
            <a:r>
              <a:rPr lang="fr-FR" sz="3200" b="1" dirty="0"/>
              <a:t>Indicateur </a:t>
            </a:r>
            <a:r>
              <a:rPr lang="fr-FR" sz="3200" b="1" dirty="0" smtClean="0"/>
              <a:t>expérimental IPAQSS</a:t>
            </a:r>
            <a:br>
              <a:rPr lang="fr-FR" sz="3200" b="1" dirty="0" smtClean="0"/>
            </a:br>
            <a:r>
              <a:rPr lang="fr-FR" sz="3200" b="1" dirty="0" smtClean="0"/>
              <a:t>«</a:t>
            </a:r>
            <a:r>
              <a:rPr lang="fr-FR" sz="3200" b="1" dirty="0"/>
              <a:t> </a:t>
            </a:r>
            <a:r>
              <a:rPr lang="fr-FR" sz="3200" b="1" dirty="0" smtClean="0"/>
              <a:t>Sortie </a:t>
            </a:r>
            <a:r>
              <a:rPr lang="fr-FR" sz="3200" b="1" dirty="0"/>
              <a:t>de SSPI avec un score de douleur faible </a:t>
            </a:r>
            <a:r>
              <a:rPr lang="fr-FR" sz="3200" b="1" dirty="0" smtClean="0"/>
              <a:t>»</a:t>
            </a: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 smtClean="0"/>
              <a:t>(campagne 2013)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3715" y="2079645"/>
            <a:ext cx="7395787" cy="4204966"/>
          </a:xfrm>
        </p:spPr>
        <p:txBody>
          <a:bodyPr/>
          <a:lstStyle/>
          <a:p>
            <a:r>
              <a:rPr lang="fr-FR" dirty="0"/>
              <a:t>Nombre de séjours pour lesquels : </a:t>
            </a:r>
          </a:p>
          <a:p>
            <a:pPr lvl="1"/>
            <a:r>
              <a:rPr lang="fr-FR" dirty="0"/>
              <a:t>une mesure à la sortie ou juste avant la sortie de la SSPI est </a:t>
            </a:r>
            <a:r>
              <a:rPr lang="fr-FR" dirty="0" smtClean="0"/>
              <a:t>réalisée </a:t>
            </a:r>
            <a:endParaRPr lang="fr-FR" dirty="0"/>
          </a:p>
          <a:p>
            <a:pPr marL="400050" lvl="1" indent="0">
              <a:buNone/>
            </a:pPr>
            <a:r>
              <a:rPr lang="fr-FR" b="1" u="sng" cap="all" dirty="0"/>
              <a:t>ET</a:t>
            </a:r>
            <a:endParaRPr lang="fr-FR" dirty="0"/>
          </a:p>
          <a:p>
            <a:pPr lvl="1"/>
            <a:r>
              <a:rPr lang="fr-FR" dirty="0"/>
              <a:t>la sortie se fait avec une douleur qualifiée de « faible » (ex : EVA&lt;30 – échelle EVA en mm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833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Indicateur « Sortie de SSPI avec un score de douleur « faible </a:t>
            </a:r>
            <a:r>
              <a:rPr lang="fr-FR" sz="3200" b="1" dirty="0" smtClean="0"/>
              <a:t>»</a:t>
            </a:r>
            <a:endParaRPr lang="fr-FR" sz="32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997110" y="1404681"/>
            <a:ext cx="4207941" cy="87477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985 établissements, </a:t>
            </a:r>
          </a:p>
          <a:p>
            <a:r>
              <a:rPr lang="fr-FR" dirty="0" smtClean="0"/>
              <a:t>moyenne pondérée: 69 %</a:t>
            </a:r>
            <a:endParaRPr lang="fr-FR" dirty="0"/>
          </a:p>
        </p:txBody>
      </p:sp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387958"/>
              </p:ext>
            </p:extLst>
          </p:nvPr>
        </p:nvGraphicFramePr>
        <p:xfrm>
          <a:off x="1687192" y="2279451"/>
          <a:ext cx="5543775" cy="4143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Document" r:id="rId3" imgW="3670300" imgH="2743200" progId="Word.Document.12">
                  <p:embed/>
                </p:oleObj>
              </mc:Choice>
              <mc:Fallback>
                <p:oleObj name="Document" r:id="rId3" imgW="3670300" imgH="2743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7192" y="2279451"/>
                        <a:ext cx="5543775" cy="4143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18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>
                <a:latin typeface="Calibri" charset="0"/>
              </a:rPr>
              <a:t>A clinical pathway in a post-anaesthesia care unit to reduce length of stay, mortality and unplanned </a:t>
            </a:r>
            <a:r>
              <a:rPr lang="fr-FR" sz="2800" b="1">
                <a:latin typeface="Calibri" charset="0"/>
              </a:rPr>
              <a:t>ICU </a:t>
            </a:r>
            <a:r>
              <a:rPr lang="cs-CZ" sz="2800" b="1">
                <a:latin typeface="Calibri" charset="0"/>
              </a:rPr>
              <a:t>admission</a:t>
            </a:r>
            <a:r>
              <a:rPr lang="cs-CZ" sz="2800">
                <a:latin typeface="Calibri" charset="0"/>
              </a:rPr>
              <a:t/>
            </a:r>
            <a:br>
              <a:rPr lang="cs-CZ" sz="2800">
                <a:latin typeface="Calibri" charset="0"/>
              </a:rPr>
            </a:br>
            <a:r>
              <a:rPr lang="cs-CZ" sz="2800">
                <a:latin typeface="Calibri" charset="0"/>
              </a:rPr>
              <a:t>Eichenberger A-S et al, EJA 2011;28:859-66</a:t>
            </a:r>
            <a:endParaRPr lang="fr-FR" sz="2800">
              <a:latin typeface="Calibri" charset="0"/>
            </a:endParaRPr>
          </a:p>
        </p:txBody>
      </p:sp>
      <p:sp>
        <p:nvSpPr>
          <p:cNvPr id="4" name="Losange 3"/>
          <p:cNvSpPr/>
          <p:nvPr/>
        </p:nvSpPr>
        <p:spPr>
          <a:xfrm>
            <a:off x="3500438" y="2571750"/>
            <a:ext cx="511175" cy="619125"/>
          </a:xfrm>
          <a:prstGeom prst="diamond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Losange 4"/>
          <p:cNvSpPr/>
          <p:nvPr/>
        </p:nvSpPr>
        <p:spPr>
          <a:xfrm>
            <a:off x="5421313" y="2571750"/>
            <a:ext cx="511175" cy="619125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04" name="ZoneTexte 5"/>
          <p:cNvSpPr txBox="1">
            <a:spLocks noChangeArrowheads="1"/>
          </p:cNvSpPr>
          <p:nvPr/>
        </p:nvSpPr>
        <p:spPr bwMode="auto">
          <a:xfrm>
            <a:off x="463550" y="2374900"/>
            <a:ext cx="14874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Admission en SSPI</a:t>
            </a:r>
          </a:p>
        </p:txBody>
      </p:sp>
      <p:sp>
        <p:nvSpPr>
          <p:cNvPr id="102405" name="ZoneTexte 6"/>
          <p:cNvSpPr txBox="1">
            <a:spLocks noChangeArrowheads="1"/>
          </p:cNvSpPr>
          <p:nvPr/>
        </p:nvSpPr>
        <p:spPr bwMode="auto">
          <a:xfrm>
            <a:off x="2863850" y="1839913"/>
            <a:ext cx="1800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Chir majeure</a:t>
            </a:r>
          </a:p>
          <a:p>
            <a:pPr algn="ctr" eaLnBrk="1" hangingPunct="1"/>
            <a:r>
              <a:rPr lang="fr-FR"/>
              <a:t>ou ASA3-5?</a:t>
            </a:r>
          </a:p>
        </p:txBody>
      </p:sp>
      <p:sp>
        <p:nvSpPr>
          <p:cNvPr id="102406" name="ZoneTexte 7"/>
          <p:cNvSpPr txBox="1">
            <a:spLocks noChangeArrowheads="1"/>
          </p:cNvSpPr>
          <p:nvPr/>
        </p:nvSpPr>
        <p:spPr bwMode="auto">
          <a:xfrm>
            <a:off x="4368800" y="3028950"/>
            <a:ext cx="663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OUI</a:t>
            </a:r>
          </a:p>
        </p:txBody>
      </p:sp>
      <p:sp>
        <p:nvSpPr>
          <p:cNvPr id="102407" name="ZoneTexte 8"/>
          <p:cNvSpPr txBox="1">
            <a:spLocks noChangeArrowheads="1"/>
          </p:cNvSpPr>
          <p:nvPr/>
        </p:nvSpPr>
        <p:spPr bwMode="auto">
          <a:xfrm>
            <a:off x="2714625" y="3421063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NON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081463" y="2835275"/>
            <a:ext cx="1255712" cy="142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770313" y="3387725"/>
            <a:ext cx="0" cy="6270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Losange 13"/>
          <p:cNvSpPr/>
          <p:nvPr/>
        </p:nvSpPr>
        <p:spPr>
          <a:xfrm>
            <a:off x="3514725" y="4926013"/>
            <a:ext cx="511175" cy="619125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11" name="ZoneTexte 14"/>
          <p:cNvSpPr txBox="1">
            <a:spLocks noChangeArrowheads="1"/>
          </p:cNvSpPr>
          <p:nvPr/>
        </p:nvSpPr>
        <p:spPr bwMode="auto">
          <a:xfrm>
            <a:off x="2863850" y="4014788"/>
            <a:ext cx="1800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Score Aldrete ≥ 8 ?</a:t>
            </a:r>
          </a:p>
        </p:txBody>
      </p:sp>
      <p:sp>
        <p:nvSpPr>
          <p:cNvPr id="102412" name="ZoneTexte 16"/>
          <p:cNvSpPr txBox="1">
            <a:spLocks noChangeArrowheads="1"/>
          </p:cNvSpPr>
          <p:nvPr/>
        </p:nvSpPr>
        <p:spPr bwMode="auto">
          <a:xfrm>
            <a:off x="2863850" y="5730875"/>
            <a:ext cx="727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OUI</a:t>
            </a:r>
          </a:p>
        </p:txBody>
      </p:sp>
      <p:sp>
        <p:nvSpPr>
          <p:cNvPr id="102413" name="ZoneTexte 17"/>
          <p:cNvSpPr txBox="1">
            <a:spLocks noChangeArrowheads="1"/>
          </p:cNvSpPr>
          <p:nvPr/>
        </p:nvSpPr>
        <p:spPr bwMode="auto">
          <a:xfrm>
            <a:off x="4454525" y="5338763"/>
            <a:ext cx="858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NON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4081463" y="5214938"/>
            <a:ext cx="1541462" cy="158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3789363" y="5622925"/>
            <a:ext cx="0" cy="6254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16" name="ZoneTexte 20"/>
          <p:cNvSpPr txBox="1">
            <a:spLocks noChangeArrowheads="1"/>
          </p:cNvSpPr>
          <p:nvPr/>
        </p:nvSpPr>
        <p:spPr bwMode="auto">
          <a:xfrm>
            <a:off x="1709738" y="6192838"/>
            <a:ext cx="4603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Sortie décidée par IDE</a:t>
            </a:r>
          </a:p>
        </p:txBody>
      </p:sp>
      <p:sp>
        <p:nvSpPr>
          <p:cNvPr id="102417" name="ZoneTexte 21"/>
          <p:cNvSpPr txBox="1">
            <a:spLocks noChangeArrowheads="1"/>
          </p:cNvSpPr>
          <p:nvPr/>
        </p:nvSpPr>
        <p:spPr bwMode="auto">
          <a:xfrm>
            <a:off x="4926013" y="2068513"/>
            <a:ext cx="2390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Complications?</a:t>
            </a:r>
          </a:p>
        </p:txBody>
      </p:sp>
      <p:sp>
        <p:nvSpPr>
          <p:cNvPr id="102418" name="ZoneTexte 22"/>
          <p:cNvSpPr txBox="1">
            <a:spLocks noChangeArrowheads="1"/>
          </p:cNvSpPr>
          <p:nvPr/>
        </p:nvSpPr>
        <p:spPr bwMode="auto">
          <a:xfrm>
            <a:off x="6348413" y="3073400"/>
            <a:ext cx="663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OUI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6062663" y="2878138"/>
            <a:ext cx="1254125" cy="158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5932488" y="3190875"/>
            <a:ext cx="1006475" cy="117792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21" name="ZoneTexte 27"/>
          <p:cNvSpPr txBox="1">
            <a:spLocks noChangeArrowheads="1"/>
          </p:cNvSpPr>
          <p:nvPr/>
        </p:nvSpPr>
        <p:spPr bwMode="auto">
          <a:xfrm>
            <a:off x="6888163" y="4452938"/>
            <a:ext cx="857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NON</a:t>
            </a:r>
          </a:p>
        </p:txBody>
      </p:sp>
      <p:sp>
        <p:nvSpPr>
          <p:cNvPr id="102422" name="ZoneTexte 28"/>
          <p:cNvSpPr txBox="1">
            <a:spLocks noChangeArrowheads="1"/>
          </p:cNvSpPr>
          <p:nvPr/>
        </p:nvSpPr>
        <p:spPr bwMode="auto">
          <a:xfrm>
            <a:off x="6129338" y="4900613"/>
            <a:ext cx="29829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Sortie décidée par médecin</a:t>
            </a:r>
          </a:p>
        </p:txBody>
      </p:sp>
      <p:cxnSp>
        <p:nvCxnSpPr>
          <p:cNvPr id="32" name="Connecteur droit avec flèche 31"/>
          <p:cNvCxnSpPr/>
          <p:nvPr/>
        </p:nvCxnSpPr>
        <p:spPr>
          <a:xfrm flipV="1">
            <a:off x="5621338" y="3387725"/>
            <a:ext cx="0" cy="186055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1951038" y="2862263"/>
            <a:ext cx="1254125" cy="158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25" name="ZoneTexte 36"/>
          <p:cNvSpPr txBox="1">
            <a:spLocks noChangeArrowheads="1"/>
          </p:cNvSpPr>
          <p:nvPr/>
        </p:nvSpPr>
        <p:spPr bwMode="auto">
          <a:xfrm>
            <a:off x="7042150" y="2513013"/>
            <a:ext cx="20701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/>
              <a:t>Transfert Réa/USC</a:t>
            </a:r>
          </a:p>
        </p:txBody>
      </p:sp>
    </p:spTree>
    <p:extLst>
      <p:ext uri="{BB962C8B-B14F-4D97-AF65-F5344CB8AC3E}">
        <p14:creationId xmlns:p14="http://schemas.microsoft.com/office/powerpoint/2010/main" val="3079196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sz="2800" b="1">
                <a:latin typeface="Calibri" charset="0"/>
                <a:ea typeface="ＭＳ Ｐゴシック" charset="0"/>
                <a:cs typeface="ＭＳ Ｐゴシック" charset="0"/>
              </a:rPr>
              <a:t>La démographie médicale des anesthésistes réanimateurs est-elle encore compromise en France à l’horizon 2020 ?</a:t>
            </a:r>
            <a:r>
              <a:rPr lang="fr-FR" sz="280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fr-FR" sz="28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fr-FR" sz="2400">
                <a:latin typeface="Calibri" charset="0"/>
                <a:ea typeface="ＭＳ Ｐゴシック" charset="0"/>
                <a:cs typeface="ＭＳ Ｐゴシック" charset="0"/>
              </a:rPr>
              <a:t>Pontone S, Brouard N. Ann F Anesth Réanim 2010;29:862-7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>
          <a:xfrm>
            <a:off x="285092" y="1417638"/>
            <a:ext cx="8656428" cy="5255711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  <a:cs typeface="ＭＳ Ｐゴシック" charset="0"/>
              </a:rPr>
              <a:t>9692 anesthésistes réanimateurs en activité en 2010 (CNOM)</a:t>
            </a:r>
          </a:p>
          <a:p>
            <a:pPr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  <a:cs typeface="ＭＳ Ｐゴシック" charset="0"/>
              </a:rPr>
              <a:t>Croissance moindre depuis l’internat qualifiant</a:t>
            </a:r>
          </a:p>
          <a:p>
            <a:pPr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  <a:cs typeface="ＭＳ Ｐゴシック" charset="0"/>
              </a:rPr>
              <a:t>Facteurs impliqués dans l’analyse: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Vieillissement des MAR (âge moyen: 51 ans en 2009)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Progrès médicaux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Féminisation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Départ à la retraite anticipé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Densités régionales variables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Flux migratoires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Vieillissement de la population et recours accru aux actes interventionnels</a:t>
            </a:r>
          </a:p>
          <a:p>
            <a:pPr lvl="1"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</a:rPr>
              <a:t>Augmentation récente du flux de formation</a:t>
            </a:r>
          </a:p>
          <a:p>
            <a:pPr eaLnBrk="1" hangingPunct="1">
              <a:lnSpc>
                <a:spcPct val="80000"/>
              </a:lnSpc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400" dirty="0">
                <a:latin typeface="Calibri" charset="0"/>
                <a:ea typeface="ＭＳ Ｐゴシック" charset="0"/>
                <a:cs typeface="ＭＳ Ｐゴシック" charset="0"/>
              </a:rPr>
              <a:t>« Si une catastrophe démographique a été évitée, une baisse plus modérée des effectifs persiste à l</a:t>
            </a:r>
            <a:r>
              <a:rPr lang="ja-JP" altLang="fr-FR" sz="2400" dirty="0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fr-FR" altLang="ja-JP" sz="2400" dirty="0">
                <a:latin typeface="Calibri" charset="0"/>
                <a:ea typeface="ＭＳ Ｐゴシック" charset="0"/>
                <a:cs typeface="ＭＳ Ｐゴシック" charset="0"/>
              </a:rPr>
              <a:t>horizon 2020 avec un risque </a:t>
            </a:r>
            <a:r>
              <a:rPr lang="fr-FR" altLang="ja-JP" sz="2400" dirty="0" smtClean="0">
                <a:latin typeface="Calibri" charset="0"/>
                <a:ea typeface="ＭＳ Ｐゴシック" charset="0"/>
                <a:cs typeface="ＭＳ Ｐゴシック" charset="0"/>
              </a:rPr>
              <a:t>d’inadéquation </a:t>
            </a:r>
            <a:r>
              <a:rPr lang="fr-FR" altLang="ja-JP" sz="2400" dirty="0">
                <a:latin typeface="Calibri" charset="0"/>
                <a:ea typeface="ＭＳ Ｐゴシック" charset="0"/>
                <a:cs typeface="ＭＳ Ｐゴシック" charset="0"/>
              </a:rPr>
              <a:t>des effectifs aux besoins »</a:t>
            </a:r>
            <a:endParaRPr lang="fr-FR" sz="2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10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4-09-19 à 20.10.2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00" y="3187700"/>
            <a:ext cx="5372100" cy="469900"/>
          </a:xfrm>
          <a:prstGeom prst="rect">
            <a:avLst/>
          </a:prstGeom>
        </p:spPr>
      </p:pic>
      <p:pic>
        <p:nvPicPr>
          <p:cNvPr id="5" name="Image 4" descr="Capture d’écran 2014-09-19 à 20.10.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88" y="1432384"/>
            <a:ext cx="8695302" cy="110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79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1676400"/>
            <a:ext cx="9067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2300" b="1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 Taux de décès selon la classe ASA</a:t>
            </a:r>
            <a:br>
              <a:rPr lang="fr-FR" sz="2300" b="1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</a:br>
            <a:r>
              <a:rPr lang="fr-FR" sz="1800" b="1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(totalement et partiellement liés à l</a:t>
            </a:r>
            <a:r>
              <a:rPr lang="ja-JP" altLang="fr-FR" sz="1800" b="1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’</a:t>
            </a:r>
            <a:r>
              <a:rPr lang="fr-FR" sz="1800" b="1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anesthésie)</a:t>
            </a:r>
          </a:p>
        </p:txBody>
      </p:sp>
      <p:sp>
        <p:nvSpPr>
          <p:cNvPr id="18436" name="Rectangle 30"/>
          <p:cNvSpPr>
            <a:spLocks noChangeArrowheads="1"/>
          </p:cNvSpPr>
          <p:nvPr/>
        </p:nvSpPr>
        <p:spPr bwMode="auto">
          <a:xfrm>
            <a:off x="1549400" y="396875"/>
            <a:ext cx="44354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3600" b="1">
                <a:solidFill>
                  <a:srgbClr val="000000"/>
                </a:solidFill>
                <a:latin typeface="Calibri" charset="0"/>
              </a:rPr>
              <a:t>Enquête SFAR-INSERM</a:t>
            </a:r>
          </a:p>
        </p:txBody>
      </p:sp>
      <p:sp>
        <p:nvSpPr>
          <p:cNvPr id="18437" name="Line 31"/>
          <p:cNvSpPr>
            <a:spLocks noChangeShapeType="1"/>
          </p:cNvSpPr>
          <p:nvPr/>
        </p:nvSpPr>
        <p:spPr bwMode="auto">
          <a:xfrm>
            <a:off x="0" y="1295400"/>
            <a:ext cx="9144000" cy="1588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39700" y="0"/>
          <a:ext cx="850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5" name="Photo Editor Photo" r:id="rId3" imgW="1104762" imgH="1676634" progId="MSPhotoEd.3">
                  <p:embed/>
                </p:oleObj>
              </mc:Choice>
              <mc:Fallback>
                <p:oleObj name="Photo Editor Photo" r:id="rId3" imgW="1104762" imgH="167663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0"/>
                        <a:ext cx="850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38" name="Group 33"/>
          <p:cNvGrpSpPr>
            <a:grpSpLocks/>
          </p:cNvGrpSpPr>
          <p:nvPr/>
        </p:nvGrpSpPr>
        <p:grpSpPr bwMode="auto">
          <a:xfrm>
            <a:off x="7339013" y="257175"/>
            <a:ext cx="1371600" cy="676275"/>
            <a:chOff x="4896" y="192"/>
            <a:chExt cx="864" cy="426"/>
          </a:xfrm>
        </p:grpSpPr>
        <p:sp>
          <p:nvSpPr>
            <p:cNvPr id="18468" name="Rectangle 34"/>
            <p:cNvSpPr>
              <a:spLocks noChangeArrowheads="1"/>
            </p:cNvSpPr>
            <p:nvPr/>
          </p:nvSpPr>
          <p:spPr bwMode="auto">
            <a:xfrm>
              <a:off x="4896" y="192"/>
              <a:ext cx="864" cy="38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>
                <a:latin typeface="Calibri" charset="0"/>
              </a:endParaRPr>
            </a:p>
          </p:txBody>
        </p:sp>
        <p:sp>
          <p:nvSpPr>
            <p:cNvPr id="18469" name="Rectangle 35"/>
            <p:cNvSpPr>
              <a:spLocks noChangeArrowheads="1"/>
            </p:cNvSpPr>
            <p:nvPr/>
          </p:nvSpPr>
          <p:spPr bwMode="auto">
            <a:xfrm>
              <a:off x="4960" y="192"/>
              <a:ext cx="73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800" b="1">
                  <a:solidFill>
                    <a:srgbClr val="000000"/>
                  </a:solidFill>
                  <a:latin typeface="Calibri" charset="0"/>
                </a:rPr>
                <a:t>Inserm</a:t>
              </a:r>
              <a:endParaRPr lang="fr-FR" sz="28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18470" name="Rectangle 36"/>
            <p:cNvSpPr>
              <a:spLocks noChangeArrowheads="1"/>
            </p:cNvSpPr>
            <p:nvPr/>
          </p:nvSpPr>
          <p:spPr bwMode="auto">
            <a:xfrm>
              <a:off x="4896" y="368"/>
              <a:ext cx="1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762000"/>
              <a:r>
                <a:rPr lang="fr-FR" b="1">
                  <a:solidFill>
                    <a:schemeClr val="accent1"/>
                  </a:solidFill>
                  <a:latin typeface="Calibri" charset="0"/>
                  <a:sym typeface="Symbol" charset="0"/>
                </a:rPr>
                <a:t></a:t>
              </a:r>
              <a:endParaRPr lang="fr-FR" b="1">
                <a:solidFill>
                  <a:schemeClr val="accent1"/>
                </a:solidFill>
                <a:latin typeface="Calibri" charset="0"/>
              </a:endParaRPr>
            </a:p>
          </p:txBody>
        </p:sp>
      </p:grpSp>
      <p:sp>
        <p:nvSpPr>
          <p:cNvPr id="18439" name="Line 43"/>
          <p:cNvSpPr>
            <a:spLocks noChangeShapeType="1"/>
          </p:cNvSpPr>
          <p:nvPr/>
        </p:nvSpPr>
        <p:spPr bwMode="auto">
          <a:xfrm>
            <a:off x="1816100" y="3883025"/>
            <a:ext cx="52705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40" name="Line 44"/>
          <p:cNvSpPr>
            <a:spLocks noChangeShapeType="1"/>
          </p:cNvSpPr>
          <p:nvPr/>
        </p:nvSpPr>
        <p:spPr bwMode="auto">
          <a:xfrm>
            <a:off x="1816100" y="4587875"/>
            <a:ext cx="52705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41" name="Line 45"/>
          <p:cNvSpPr>
            <a:spLocks noChangeShapeType="1"/>
          </p:cNvSpPr>
          <p:nvPr/>
        </p:nvSpPr>
        <p:spPr bwMode="auto">
          <a:xfrm>
            <a:off x="1816100" y="5291138"/>
            <a:ext cx="5270500" cy="1587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42" name="Line 46"/>
          <p:cNvSpPr>
            <a:spLocks noChangeShapeType="1"/>
          </p:cNvSpPr>
          <p:nvPr/>
        </p:nvSpPr>
        <p:spPr bwMode="auto">
          <a:xfrm>
            <a:off x="1816100" y="3179763"/>
            <a:ext cx="527050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43" name="Rectangle 48"/>
          <p:cNvSpPr>
            <a:spLocks noChangeArrowheads="1"/>
          </p:cNvSpPr>
          <p:nvPr/>
        </p:nvSpPr>
        <p:spPr bwMode="auto">
          <a:xfrm>
            <a:off x="682625" y="2960688"/>
            <a:ext cx="1311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1 / 100</a:t>
            </a:r>
          </a:p>
        </p:txBody>
      </p:sp>
      <p:sp>
        <p:nvSpPr>
          <p:cNvPr id="18444" name="Rectangle 49"/>
          <p:cNvSpPr>
            <a:spLocks noChangeArrowheads="1"/>
          </p:cNvSpPr>
          <p:nvPr/>
        </p:nvSpPr>
        <p:spPr bwMode="auto">
          <a:xfrm>
            <a:off x="579438" y="3627438"/>
            <a:ext cx="1312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1 / 1000</a:t>
            </a:r>
          </a:p>
        </p:txBody>
      </p:sp>
      <p:sp>
        <p:nvSpPr>
          <p:cNvPr id="18445" name="Rectangle 50"/>
          <p:cNvSpPr>
            <a:spLocks noChangeArrowheads="1"/>
          </p:cNvSpPr>
          <p:nvPr/>
        </p:nvSpPr>
        <p:spPr bwMode="auto">
          <a:xfrm>
            <a:off x="377825" y="4367213"/>
            <a:ext cx="1312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1 / 10 000</a:t>
            </a:r>
          </a:p>
        </p:txBody>
      </p:sp>
      <p:sp>
        <p:nvSpPr>
          <p:cNvPr id="18446" name="Rectangle 51"/>
          <p:cNvSpPr>
            <a:spLocks noChangeArrowheads="1"/>
          </p:cNvSpPr>
          <p:nvPr/>
        </p:nvSpPr>
        <p:spPr bwMode="auto">
          <a:xfrm>
            <a:off x="279400" y="5022850"/>
            <a:ext cx="2014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1 / 100 000</a:t>
            </a:r>
          </a:p>
        </p:txBody>
      </p:sp>
      <p:sp>
        <p:nvSpPr>
          <p:cNvPr id="18447" name="Rectangle 52"/>
          <p:cNvSpPr>
            <a:spLocks noChangeArrowheads="1"/>
          </p:cNvSpPr>
          <p:nvPr/>
        </p:nvSpPr>
        <p:spPr bwMode="auto">
          <a:xfrm>
            <a:off x="76200" y="5773738"/>
            <a:ext cx="2117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1 / 1 000 000</a:t>
            </a:r>
          </a:p>
        </p:txBody>
      </p:sp>
      <p:sp>
        <p:nvSpPr>
          <p:cNvPr id="18448" name="Rectangle 55"/>
          <p:cNvSpPr>
            <a:spLocks noChangeArrowheads="1"/>
          </p:cNvSpPr>
          <p:nvPr/>
        </p:nvSpPr>
        <p:spPr bwMode="auto">
          <a:xfrm>
            <a:off x="1831975" y="6170613"/>
            <a:ext cx="1381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ASA 1</a:t>
            </a:r>
          </a:p>
        </p:txBody>
      </p:sp>
      <p:sp>
        <p:nvSpPr>
          <p:cNvPr id="18449" name="Rectangle 56"/>
          <p:cNvSpPr>
            <a:spLocks noChangeArrowheads="1"/>
          </p:cNvSpPr>
          <p:nvPr/>
        </p:nvSpPr>
        <p:spPr bwMode="auto">
          <a:xfrm>
            <a:off x="3014663" y="6126163"/>
            <a:ext cx="1379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ASA 2</a:t>
            </a:r>
          </a:p>
        </p:txBody>
      </p:sp>
      <p:sp>
        <p:nvSpPr>
          <p:cNvPr id="18450" name="Rectangle 57"/>
          <p:cNvSpPr>
            <a:spLocks noChangeArrowheads="1"/>
          </p:cNvSpPr>
          <p:nvPr/>
        </p:nvSpPr>
        <p:spPr bwMode="auto">
          <a:xfrm>
            <a:off x="4505325" y="6126163"/>
            <a:ext cx="1771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ASA 3</a:t>
            </a:r>
          </a:p>
        </p:txBody>
      </p:sp>
      <p:sp>
        <p:nvSpPr>
          <p:cNvPr id="18451" name="Rectangle 58"/>
          <p:cNvSpPr>
            <a:spLocks noChangeArrowheads="1"/>
          </p:cNvSpPr>
          <p:nvPr/>
        </p:nvSpPr>
        <p:spPr bwMode="auto">
          <a:xfrm>
            <a:off x="5808663" y="6126163"/>
            <a:ext cx="1287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latin typeface="Calibri" charset="0"/>
              </a:rPr>
              <a:t>ASA 4</a:t>
            </a:r>
          </a:p>
        </p:txBody>
      </p:sp>
      <p:sp>
        <p:nvSpPr>
          <p:cNvPr id="18452" name="Rectangle 59"/>
          <p:cNvSpPr>
            <a:spLocks noChangeArrowheads="1"/>
          </p:cNvSpPr>
          <p:nvPr/>
        </p:nvSpPr>
        <p:spPr bwMode="auto">
          <a:xfrm>
            <a:off x="7131050" y="4076700"/>
            <a:ext cx="263525" cy="222250"/>
          </a:xfrm>
          <a:prstGeom prst="rect">
            <a:avLst/>
          </a:prstGeom>
          <a:solidFill>
            <a:srgbClr val="00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53" name="Rectangle 60"/>
          <p:cNvSpPr>
            <a:spLocks noChangeArrowheads="1"/>
          </p:cNvSpPr>
          <p:nvPr/>
        </p:nvSpPr>
        <p:spPr bwMode="auto">
          <a:xfrm>
            <a:off x="7131050" y="4678363"/>
            <a:ext cx="263525" cy="223837"/>
          </a:xfrm>
          <a:prstGeom prst="rect">
            <a:avLst/>
          </a:prstGeom>
          <a:solidFill>
            <a:srgbClr val="CC33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54" name="Rectangle 61"/>
          <p:cNvSpPr>
            <a:spLocks noChangeArrowheads="1"/>
          </p:cNvSpPr>
          <p:nvPr/>
        </p:nvSpPr>
        <p:spPr bwMode="auto">
          <a:xfrm>
            <a:off x="1862138" y="5000625"/>
            <a:ext cx="403225" cy="1046163"/>
          </a:xfrm>
          <a:prstGeom prst="rect">
            <a:avLst/>
          </a:prstGeom>
          <a:solidFill>
            <a:srgbClr val="00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endParaRPr lang="fr-FR">
              <a:latin typeface="Calibri" charset="0"/>
            </a:endParaRPr>
          </a:p>
        </p:txBody>
      </p:sp>
      <p:sp>
        <p:nvSpPr>
          <p:cNvPr id="18455" name="Rectangle 62"/>
          <p:cNvSpPr>
            <a:spLocks noChangeArrowheads="1"/>
          </p:cNvSpPr>
          <p:nvPr/>
        </p:nvSpPr>
        <p:spPr bwMode="auto">
          <a:xfrm>
            <a:off x="2265363" y="5597525"/>
            <a:ext cx="401637" cy="449263"/>
          </a:xfrm>
          <a:prstGeom prst="rect">
            <a:avLst/>
          </a:prstGeom>
          <a:solidFill>
            <a:srgbClr val="CC33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56" name="Rectangle 67"/>
          <p:cNvSpPr>
            <a:spLocks noChangeArrowheads="1"/>
          </p:cNvSpPr>
          <p:nvPr/>
        </p:nvSpPr>
        <p:spPr bwMode="auto">
          <a:xfrm>
            <a:off x="3581400" y="4849813"/>
            <a:ext cx="403225" cy="1196975"/>
          </a:xfrm>
          <a:prstGeom prst="rect">
            <a:avLst/>
          </a:prstGeom>
          <a:solidFill>
            <a:srgbClr val="CC33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57" name="Rectangle 68"/>
          <p:cNvSpPr>
            <a:spLocks noChangeArrowheads="1"/>
          </p:cNvSpPr>
          <p:nvPr/>
        </p:nvSpPr>
        <p:spPr bwMode="auto">
          <a:xfrm>
            <a:off x="4589463" y="3502025"/>
            <a:ext cx="403225" cy="2544763"/>
          </a:xfrm>
          <a:prstGeom prst="rect">
            <a:avLst/>
          </a:prstGeom>
          <a:solidFill>
            <a:srgbClr val="00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58" name="Rectangle 69"/>
          <p:cNvSpPr>
            <a:spLocks noChangeArrowheads="1"/>
          </p:cNvSpPr>
          <p:nvPr/>
        </p:nvSpPr>
        <p:spPr bwMode="auto">
          <a:xfrm>
            <a:off x="5902325" y="3052763"/>
            <a:ext cx="403225" cy="2994025"/>
          </a:xfrm>
          <a:prstGeom prst="rect">
            <a:avLst/>
          </a:prstGeom>
          <a:solidFill>
            <a:srgbClr val="00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59" name="Rectangle 70"/>
          <p:cNvSpPr>
            <a:spLocks noChangeArrowheads="1"/>
          </p:cNvSpPr>
          <p:nvPr/>
        </p:nvSpPr>
        <p:spPr bwMode="auto">
          <a:xfrm>
            <a:off x="6305550" y="4103688"/>
            <a:ext cx="401638" cy="1943100"/>
          </a:xfrm>
          <a:prstGeom prst="rect">
            <a:avLst/>
          </a:prstGeom>
          <a:solidFill>
            <a:srgbClr val="CC33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60" name="Rectangle 73"/>
          <p:cNvSpPr>
            <a:spLocks noChangeArrowheads="1"/>
          </p:cNvSpPr>
          <p:nvPr/>
        </p:nvSpPr>
        <p:spPr bwMode="auto">
          <a:xfrm>
            <a:off x="4992688" y="4252913"/>
            <a:ext cx="403225" cy="1793875"/>
          </a:xfrm>
          <a:prstGeom prst="rect">
            <a:avLst/>
          </a:prstGeom>
          <a:solidFill>
            <a:srgbClr val="CC33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61" name="Rectangle 85"/>
          <p:cNvSpPr>
            <a:spLocks noChangeArrowheads="1"/>
          </p:cNvSpPr>
          <p:nvPr/>
        </p:nvSpPr>
        <p:spPr bwMode="auto">
          <a:xfrm>
            <a:off x="3179763" y="4103688"/>
            <a:ext cx="401637" cy="1943100"/>
          </a:xfrm>
          <a:prstGeom prst="rect">
            <a:avLst/>
          </a:prstGeom>
          <a:solidFill>
            <a:srgbClr val="00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8462" name="Line 86"/>
          <p:cNvSpPr>
            <a:spLocks noChangeShapeType="1"/>
          </p:cNvSpPr>
          <p:nvPr/>
        </p:nvSpPr>
        <p:spPr bwMode="auto">
          <a:xfrm>
            <a:off x="1816100" y="6046788"/>
            <a:ext cx="5270500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63" name="Line 87"/>
          <p:cNvSpPr>
            <a:spLocks noChangeShapeType="1"/>
          </p:cNvSpPr>
          <p:nvPr/>
        </p:nvSpPr>
        <p:spPr bwMode="auto">
          <a:xfrm>
            <a:off x="1828800" y="2852738"/>
            <a:ext cx="1588" cy="31940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8056" name="Rectangle 88"/>
          <p:cNvSpPr>
            <a:spLocks noChangeArrowheads="1"/>
          </p:cNvSpPr>
          <p:nvPr/>
        </p:nvSpPr>
        <p:spPr bwMode="auto">
          <a:xfrm>
            <a:off x="7467600" y="3962400"/>
            <a:ext cx="147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376092"/>
                </a:solidFill>
                <a:latin typeface="Calibri" charset="0"/>
              </a:rPr>
              <a:t>1978-1982</a:t>
            </a:r>
          </a:p>
        </p:txBody>
      </p:sp>
      <p:sp>
        <p:nvSpPr>
          <p:cNvPr id="18465" name="Rectangle 89"/>
          <p:cNvSpPr>
            <a:spLocks noChangeArrowheads="1"/>
          </p:cNvSpPr>
          <p:nvPr/>
        </p:nvSpPr>
        <p:spPr bwMode="auto">
          <a:xfrm>
            <a:off x="7442200" y="4632325"/>
            <a:ext cx="147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>
                <a:solidFill>
                  <a:srgbClr val="660066"/>
                </a:solidFill>
                <a:latin typeface="Calibri" charset="0"/>
              </a:rPr>
              <a:t>1996-1999</a:t>
            </a:r>
          </a:p>
        </p:txBody>
      </p:sp>
      <p:sp>
        <p:nvSpPr>
          <p:cNvPr id="37" name="Ellipse 36"/>
          <p:cNvSpPr/>
          <p:nvPr/>
        </p:nvSpPr>
        <p:spPr>
          <a:xfrm>
            <a:off x="1524000" y="4765675"/>
            <a:ext cx="1363663" cy="1863725"/>
          </a:xfrm>
          <a:prstGeom prst="ellipse">
            <a:avLst/>
          </a:prstGeom>
          <a:noFill/>
          <a:ln w="28575">
            <a:solidFill>
              <a:schemeClr val="accent1">
                <a:alpha val="9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3962400" y="2514600"/>
            <a:ext cx="3140075" cy="4267200"/>
          </a:xfrm>
          <a:prstGeom prst="ellipse">
            <a:avLst/>
          </a:prstGeom>
          <a:noFill/>
          <a:ln w="28575">
            <a:solidFill>
              <a:schemeClr val="accent1">
                <a:alpha val="9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394200" y="2712000"/>
            <a:ext cx="1782259" cy="5847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3200" dirty="0" smtClean="0"/>
              <a:t>SECURITE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6820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fr-FR" sz="3600" b="1">
                <a:latin typeface="Calibri" charset="0"/>
                <a:ea typeface="ＭＳ Ｐゴシック" charset="0"/>
                <a:cs typeface="ＭＳ Ｐゴシック" charset="0"/>
              </a:rPr>
              <a:t>Rôle des médecins</a:t>
            </a:r>
          </a:p>
        </p:txBody>
      </p:sp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sz="2800" dirty="0">
                <a:latin typeface="Calibri" charset="0"/>
                <a:ea typeface="ＭＳ Ｐゴシック" charset="0"/>
                <a:cs typeface="ＭＳ Ｐゴシック" charset="0"/>
              </a:rPr>
              <a:t>Se concentrer sur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>
                <a:latin typeface="Calibri" charset="0"/>
                <a:ea typeface="ＭＳ Ｐゴシック" charset="0"/>
              </a:rPr>
              <a:t> </a:t>
            </a:r>
            <a:r>
              <a:rPr lang="fr-FR" b="1" dirty="0">
                <a:latin typeface="Calibri" charset="0"/>
                <a:ea typeface="ＭＳ Ｐゴシック" charset="0"/>
              </a:rPr>
              <a:t>Les patients à risque (médecine </a:t>
            </a:r>
            <a:r>
              <a:rPr lang="fr-FR" b="1" dirty="0" err="1">
                <a:latin typeface="Calibri" charset="0"/>
                <a:ea typeface="ＭＳ Ｐゴシック" charset="0"/>
              </a:rPr>
              <a:t>périopératoire</a:t>
            </a:r>
            <a:r>
              <a:rPr lang="fr-FR" b="1" dirty="0" smtClean="0">
                <a:latin typeface="Calibri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La réanimation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Répondre aux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u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rgences internes</a:t>
            </a:r>
            <a:endParaRPr lang="fr-FR" dirty="0">
              <a:solidFill>
                <a:schemeClr val="bg1">
                  <a:lumMod val="75000"/>
                </a:schemeClr>
              </a:solidFill>
              <a:latin typeface="Calibri" charset="0"/>
              <a:ea typeface="ＭＳ Ｐゴシック" charset="0"/>
            </a:endParaRPr>
          </a:p>
          <a:p>
            <a:pPr lvl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La partie complexe de la relation médecin-patient (diagnostic, annonce de complication, stratégie de soins..)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Les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aspects techniques innovants, non stabilisés</a:t>
            </a: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La formation (continue) et celle des internes</a:t>
            </a:r>
            <a:endParaRPr lang="fr-FR" dirty="0">
              <a:solidFill>
                <a:schemeClr val="bg1">
                  <a:lumMod val="75000"/>
                </a:schemeClr>
              </a:solidFill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L’</a:t>
            </a:r>
            <a:r>
              <a:rPr lang="fr-FR" altLang="ja-JP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évaluation </a:t>
            </a:r>
            <a:r>
              <a:rPr lang="fr-FR" altLang="ja-JP" dirty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des </a:t>
            </a:r>
            <a:r>
              <a:rPr lang="fr-FR" altLang="ja-JP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pratiques</a:t>
            </a:r>
          </a:p>
          <a:p>
            <a:pPr lvl="1">
              <a:lnSpc>
                <a:spcPct val="90000"/>
              </a:lnSpc>
              <a:spcBef>
                <a:spcPts val="50"/>
              </a:spcBef>
              <a:buClr>
                <a:srgbClr val="0000FF"/>
              </a:buClr>
              <a:buSzPct val="125000"/>
              <a:buFont typeface="Lucida Grande" charset="0"/>
              <a:buChar char="●"/>
            </a:pPr>
            <a:r>
              <a:rPr lang="fr-FR" dirty="0" smtClean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</a:rPr>
              <a:t>La recherche</a:t>
            </a:r>
          </a:p>
        </p:txBody>
      </p:sp>
    </p:spTree>
    <p:extLst>
      <p:ext uri="{BB962C8B-B14F-4D97-AF65-F5344CB8AC3E}">
        <p14:creationId xmlns:p14="http://schemas.microsoft.com/office/powerpoint/2010/main" val="38876095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832</Words>
  <Application>Microsoft Macintosh PowerPoint</Application>
  <PresentationFormat>Présentation à l'écran (4:3)</PresentationFormat>
  <Paragraphs>167</Paragraphs>
  <Slides>19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2" baseType="lpstr">
      <vt:lpstr>Thème Office</vt:lpstr>
      <vt:lpstr>Document Microsoft Word</vt:lpstr>
      <vt:lpstr>Photo Editor Photo</vt:lpstr>
      <vt:lpstr>Le rôle de l’anesthésiste-réanimateur peut-il commencer et s’arrêter à la porte du bloc  (en dehors bien sûr de la consultation)?</vt:lpstr>
      <vt:lpstr>Inclure la SSPI au minimum bien sûr!</vt:lpstr>
      <vt:lpstr>Indicateur expérimental IPAQSS « Sortie de SSPI avec un score de douleur faible » (campagne 2013) </vt:lpstr>
      <vt:lpstr>Indicateur « Sortie de SSPI avec un score de douleur « faible »</vt:lpstr>
      <vt:lpstr>A clinical pathway in a post-anaesthesia care unit to reduce length of stay, mortality and unplanned ICU admission Eichenberger A-S et al, EJA 2011;28:859-66</vt:lpstr>
      <vt:lpstr>La démographie médicale des anesthésistes réanimateurs est-elle encore compromise en France à l’horizon 2020 ? Pontone S, Brouard N. Ann F Anesth Réanim 2010;29:862-7</vt:lpstr>
      <vt:lpstr>Présentation PowerPoint</vt:lpstr>
      <vt:lpstr> Taux de décès selon la classe ASA (totalement et partiellement liés à l’anesthésie)</vt:lpstr>
      <vt:lpstr>Rôle des médecins</vt:lpstr>
      <vt:lpstr>Patient undergoing cardiopulmonary exercise training (CPET) to assess perioperative risk before major elective surgery</vt:lpstr>
      <vt:lpstr>Anémie préoperatoire</vt:lpstr>
      <vt:lpstr>Parcours du patient</vt:lpstr>
      <vt:lpstr>Monitorage et optimisation (GDT) périopératoire</vt:lpstr>
      <vt:lpstr>Fast-track surgery: a review of enhanced recovery after surgery (ERAS) Hoffman H et al, Eur Surg Res 2012;49:24–34</vt:lpstr>
      <vt:lpstr>Présentation PowerPoint</vt:lpstr>
      <vt:lpstr>Rôle des médecins</vt:lpstr>
      <vt:lpstr>Présentation PowerPoint</vt:lpstr>
      <vt:lpstr>Rôle des médecins</vt:lpstr>
      <vt:lpstr>Conclusion</vt:lpstr>
    </vt:vector>
  </TitlesOfParts>
  <Company>Hôpital de Bicêtre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rôle de l’anesthésiste-réanimateur peut-il commencer et s’arrêter à la porte du bloc  (en dehors bien sûr de la consultation)?</dc:title>
  <dc:creator>Dan BENHAMOU</dc:creator>
  <cp:lastModifiedBy>Dan BENHAMOU</cp:lastModifiedBy>
  <cp:revision>131</cp:revision>
  <dcterms:created xsi:type="dcterms:W3CDTF">2014-09-19T17:29:24Z</dcterms:created>
  <dcterms:modified xsi:type="dcterms:W3CDTF">2014-09-20T07:04:35Z</dcterms:modified>
</cp:coreProperties>
</file>