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93" r:id="rId2"/>
    <p:sldId id="676" r:id="rId3"/>
    <p:sldId id="684" r:id="rId4"/>
    <p:sldId id="677" r:id="rId5"/>
    <p:sldId id="688" r:id="rId6"/>
    <p:sldId id="595" r:id="rId7"/>
    <p:sldId id="623" r:id="rId8"/>
    <p:sldId id="687" r:id="rId9"/>
    <p:sldId id="673" r:id="rId10"/>
    <p:sldId id="690" r:id="rId11"/>
    <p:sldId id="663" r:id="rId12"/>
    <p:sldId id="674" r:id="rId13"/>
    <p:sldId id="642" r:id="rId14"/>
    <p:sldId id="689" r:id="rId15"/>
    <p:sldId id="691" r:id="rId16"/>
    <p:sldId id="692" r:id="rId17"/>
    <p:sldId id="660" r:id="rId18"/>
    <p:sldId id="681" r:id="rId19"/>
    <p:sldId id="682" r:id="rId20"/>
    <p:sldId id="679" r:id="rId21"/>
    <p:sldId id="678" r:id="rId22"/>
    <p:sldId id="671" r:id="rId23"/>
    <p:sldId id="686" r:id="rId24"/>
    <p:sldId id="675" r:id="rId25"/>
  </p:sldIdLst>
  <p:sldSz cx="10287000" cy="6858000" type="35mm"/>
  <p:notesSz cx="6858000" cy="9766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61B"/>
    <a:srgbClr val="FF9900"/>
    <a:srgbClr val="DD21C2"/>
    <a:srgbClr val="FFFFFF"/>
    <a:srgbClr val="000000"/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71" autoAdjust="0"/>
  </p:normalViewPr>
  <p:slideViewPr>
    <p:cSldViewPr showGuides="1">
      <p:cViewPr varScale="1">
        <p:scale>
          <a:sx n="91" d="100"/>
          <a:sy n="91" d="100"/>
        </p:scale>
        <p:origin x="-1584" y="-120"/>
      </p:cViewPr>
      <p:guideLst>
        <p:guide orient="horz" pos="2248"/>
        <p:guide pos="32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376"/>
    </p:cViewPr>
  </p:sorterViewPr>
  <p:notesViewPr>
    <p:cSldViewPr showGuides="1">
      <p:cViewPr varScale="1">
        <p:scale>
          <a:sx n="75" d="100"/>
          <a:sy n="75" d="100"/>
        </p:scale>
        <p:origin x="-1736" y="-120"/>
      </p:cViewPr>
      <p:guideLst>
        <p:guide orient="horz" pos="307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537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847725"/>
            <a:ext cx="51435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185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de texte du masque</a:t>
            </a:r>
          </a:p>
          <a:p>
            <a:pPr lvl="1"/>
            <a:r>
              <a:rPr lang="fr-FR" noProof="0" smtClean="0"/>
              <a:t>Second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53752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 </a:t>
            </a:r>
            <a:r>
              <a:rPr lang="en-GB" dirty="0" err="1" smtClean="0"/>
              <a:t>conséquences</a:t>
            </a:r>
            <a:r>
              <a:rPr lang="en-GB" dirty="0" smtClean="0"/>
              <a:t> :</a:t>
            </a:r>
          </a:p>
          <a:p>
            <a:r>
              <a:rPr lang="en-GB" dirty="0" smtClean="0"/>
              <a:t>	- </a:t>
            </a:r>
            <a:r>
              <a:rPr lang="en-GB" dirty="0" err="1" smtClean="0"/>
              <a:t>Ils</a:t>
            </a:r>
            <a:r>
              <a:rPr lang="en-GB" dirty="0" smtClean="0"/>
              <a:t> </a:t>
            </a:r>
            <a:r>
              <a:rPr lang="en-GB" dirty="0" err="1" smtClean="0"/>
              <a:t>n’ont</a:t>
            </a:r>
            <a:r>
              <a:rPr lang="en-GB" dirty="0" smtClean="0"/>
              <a:t> pas </a:t>
            </a:r>
            <a:r>
              <a:rPr lang="en-GB" dirty="0" err="1" smtClean="0"/>
              <a:t>décidé</a:t>
            </a:r>
            <a:r>
              <a:rPr lang="en-GB" dirty="0" smtClean="0"/>
              <a:t> du jour au </a:t>
            </a:r>
            <a:r>
              <a:rPr lang="en-GB" dirty="0" err="1" smtClean="0"/>
              <a:t>lendemain</a:t>
            </a:r>
            <a:r>
              <a:rPr lang="en-GB" dirty="0" smtClean="0"/>
              <a:t> de faire de </a:t>
            </a:r>
            <a:r>
              <a:rPr lang="en-GB" dirty="0" err="1" smtClean="0"/>
              <a:t>l’ambu</a:t>
            </a:r>
            <a:r>
              <a:rPr lang="en-GB" dirty="0" smtClean="0"/>
              <a:t> pour </a:t>
            </a:r>
            <a:r>
              <a:rPr lang="en-GB" dirty="0" err="1" smtClean="0"/>
              <a:t>cette</a:t>
            </a:r>
            <a:r>
              <a:rPr lang="en-GB" dirty="0" smtClean="0"/>
              <a:t> </a:t>
            </a:r>
            <a:r>
              <a:rPr lang="en-GB" dirty="0" err="1" smtClean="0"/>
              <a:t>chirurgie</a:t>
            </a:r>
            <a:r>
              <a:rPr lang="en-GB" dirty="0" smtClean="0"/>
              <a:t> </a:t>
            </a:r>
            <a:r>
              <a:rPr lang="en-GB" dirty="0" err="1" smtClean="0"/>
              <a:t>ce</a:t>
            </a:r>
            <a:r>
              <a:rPr lang="en-GB" dirty="0" smtClean="0"/>
              <a:t> </a:t>
            </a:r>
            <a:r>
              <a:rPr lang="en-GB" dirty="0" err="1" smtClean="0"/>
              <a:t>n’est</a:t>
            </a:r>
            <a:r>
              <a:rPr lang="en-GB" dirty="0" smtClean="0"/>
              <a:t> pas du ON/OFF =&gt; </a:t>
            </a:r>
            <a:r>
              <a:rPr lang="en-GB" dirty="0" err="1" smtClean="0"/>
              <a:t>ce</a:t>
            </a:r>
            <a:r>
              <a:rPr lang="en-GB" dirty="0" smtClean="0"/>
              <a:t> qui </a:t>
            </a:r>
            <a:r>
              <a:rPr lang="en-GB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intéressant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le fait </a:t>
            </a:r>
            <a:r>
              <a:rPr lang="en-GB" baseline="0" dirty="0" err="1" smtClean="0"/>
              <a:t>d’avoir</a:t>
            </a:r>
            <a:r>
              <a:rPr lang="en-GB" baseline="0" dirty="0" smtClean="0"/>
              <a:t> fait un patient en </a:t>
            </a:r>
            <a:r>
              <a:rPr lang="en-GB" baseline="0" dirty="0" err="1" smtClean="0"/>
              <a:t>ambu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bien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chemin</a:t>
            </a:r>
            <a:r>
              <a:rPr lang="en-GB" baseline="0" dirty="0" smtClean="0"/>
              <a:t> qui a  </a:t>
            </a:r>
            <a:r>
              <a:rPr lang="en-GB" baseline="0" dirty="0" err="1" smtClean="0"/>
              <a:t>permi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arriver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…</a:t>
            </a:r>
            <a:endParaRPr lang="en-GB" dirty="0" smtClean="0"/>
          </a:p>
          <a:p>
            <a:r>
              <a:rPr lang="en-GB" dirty="0" smtClean="0"/>
              <a:t>	-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pensez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patient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suivre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circuit </a:t>
            </a:r>
            <a:r>
              <a:rPr lang="en-GB" baseline="0" dirty="0" err="1" smtClean="0"/>
              <a:t>qu’un</a:t>
            </a:r>
            <a:r>
              <a:rPr lang="en-GB" baseline="0" dirty="0" smtClean="0"/>
              <a:t> canal </a:t>
            </a:r>
            <a:r>
              <a:rPr lang="en-GB" baseline="0" dirty="0" err="1" smtClean="0"/>
              <a:t>carpien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cataracte</a:t>
            </a:r>
            <a:r>
              <a:rPr lang="en-GB" baseline="0" dirty="0" smtClean="0"/>
              <a:t> ???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0034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Pas de  structures </a:t>
            </a:r>
            <a:r>
              <a:rPr lang="en-GB" dirty="0" err="1" smtClean="0"/>
              <a:t>dédiées</a:t>
            </a:r>
            <a:r>
              <a:rPr lang="en-GB" dirty="0" smtClean="0"/>
              <a:t> </a:t>
            </a:r>
            <a:r>
              <a:rPr lang="en-GB" dirty="0" err="1" smtClean="0"/>
              <a:t>à</a:t>
            </a:r>
            <a:r>
              <a:rPr lang="en-GB" dirty="0" smtClean="0"/>
              <a:t> </a:t>
            </a:r>
            <a:r>
              <a:rPr lang="en-GB" dirty="0" err="1" smtClean="0"/>
              <a:t>l’ambulatoire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des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établissements</a:t>
            </a:r>
            <a:r>
              <a:rPr lang="en-GB" baseline="0" dirty="0" smtClean="0"/>
              <a:t> fast tracking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1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2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81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943100" cy="57912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57300" y="304800"/>
            <a:ext cx="5676900" cy="5791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35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304800"/>
            <a:ext cx="7747000" cy="1066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51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67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639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97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35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90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30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58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1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AFD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FAFD00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rgbClr val="FAFD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FAFD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AFD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AFD00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AFD00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AFD00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AFD00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FAFD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5069386" y="5157192"/>
            <a:ext cx="43547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FFFF"/>
                </a:solidFill>
                <a:cs typeface="+mn-cs"/>
              </a:rPr>
              <a:t>Dr L. Delaunay</a:t>
            </a:r>
          </a:p>
          <a:p>
            <a:pPr>
              <a:defRPr/>
            </a:pPr>
            <a:r>
              <a:rPr lang="fr-FR" b="1" dirty="0">
                <a:solidFill>
                  <a:srgbClr val="FFFFFF"/>
                </a:solidFill>
                <a:cs typeface="+mn-cs"/>
              </a:rPr>
              <a:t>Clinique Générale – </a:t>
            </a:r>
            <a:r>
              <a:rPr lang="fr-FR" b="1" dirty="0" smtClean="0">
                <a:solidFill>
                  <a:srgbClr val="FFFFFF"/>
                </a:solidFill>
                <a:cs typeface="+mn-cs"/>
              </a:rPr>
              <a:t>Groupe </a:t>
            </a:r>
            <a:r>
              <a:rPr lang="fr-FR" b="1" dirty="0" err="1" smtClean="0">
                <a:solidFill>
                  <a:srgbClr val="FFFFFF"/>
                </a:solidFill>
                <a:cs typeface="+mn-cs"/>
              </a:rPr>
              <a:t>Vivalto</a:t>
            </a:r>
            <a:r>
              <a:rPr lang="fr-FR" b="1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fr-FR" b="1" dirty="0">
                <a:solidFill>
                  <a:srgbClr val="FFFFFF"/>
                </a:solidFill>
                <a:cs typeface="+mn-cs"/>
              </a:rPr>
              <a:t>Santé </a:t>
            </a:r>
          </a:p>
          <a:p>
            <a:pPr>
              <a:defRPr/>
            </a:pPr>
            <a:r>
              <a:rPr lang="fr-FR" b="1" dirty="0">
                <a:solidFill>
                  <a:srgbClr val="FFFFFF"/>
                </a:solidFill>
                <a:cs typeface="+mn-cs"/>
              </a:rPr>
              <a:t>Annecy</a:t>
            </a:r>
            <a:endParaRPr lang="fr-FR" sz="28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8" y="260648"/>
            <a:ext cx="3296284" cy="707791"/>
          </a:xfrm>
          <a:prstGeom prst="rect">
            <a:avLst/>
          </a:prstGeom>
        </p:spPr>
      </p:pic>
      <p:pic>
        <p:nvPicPr>
          <p:cNvPr id="8" name="Picture 8" descr="Chateau cliniqu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44" y="5301208"/>
            <a:ext cx="223014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684" y="2615999"/>
            <a:ext cx="3294923" cy="2192954"/>
          </a:xfrm>
          <a:prstGeom prst="rect">
            <a:avLst/>
          </a:prstGeom>
        </p:spPr>
      </p:pic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 rot="21345767">
            <a:off x="-547590" y="245848"/>
            <a:ext cx="10338220" cy="518457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28570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fr-FR" sz="24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Ambulatoire :</a:t>
            </a:r>
          </a:p>
          <a:p>
            <a:pPr algn="ctr"/>
            <a:r>
              <a:rPr lang="fr-FR" sz="24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Faut-il obligatoirement </a:t>
            </a:r>
          </a:p>
          <a:p>
            <a:pPr algn="ctr"/>
            <a:r>
              <a:rPr lang="fr-FR" sz="24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des structures dédiées ?</a:t>
            </a:r>
            <a:endParaRPr lang="fr-FR" sz="2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19088" y="1125538"/>
            <a:ext cx="9504362" cy="411480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Etapes de mise en place d’un chemin clinique :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Création d’une équipe multidisciplinaire : chirurgien, anesthésiste, infirmière, kiné, diététicienne 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Faire un point sur la littérature disponible sur le sujet pour chaque type d’intervention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Adapter ces données en tenant compte du contexte local, (expérience, population prise en charge, les ressources…)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Ecrire et diffuser les protocoles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Définir un planning de mise en place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Définir des indicateurs : DMS, EVA, réadmission, satisfaction, complications …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FFFFF"/>
                </a:solidFill>
              </a:rPr>
              <a:t>Ré évaluation régulière des protocoles 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48600" y="6096000"/>
            <a:ext cx="22637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rgbClr val="FFFFFF"/>
                </a:solidFill>
                <a:cs typeface="+mn-cs"/>
              </a:rPr>
              <a:t>F. </a:t>
            </a:r>
            <a:r>
              <a:rPr lang="fr-FR" dirty="0" err="1">
                <a:solidFill>
                  <a:srgbClr val="FFFFFF"/>
                </a:solidFill>
                <a:cs typeface="+mn-cs"/>
              </a:rPr>
              <a:t>Carli</a:t>
            </a:r>
            <a:r>
              <a:rPr lang="fr-FR" dirty="0">
                <a:solidFill>
                  <a:srgbClr val="FFFFFF"/>
                </a:solidFill>
                <a:cs typeface="+mn-cs"/>
              </a:rPr>
              <a:t> RAPM 2011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22400" y="116632"/>
            <a:ext cx="77470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Réhabilitation postopératoire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4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Au total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0972" y="1700808"/>
            <a:ext cx="5472980" cy="194347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Ambulatoire</a:t>
            </a:r>
          </a:p>
          <a:p>
            <a:pPr>
              <a:defRPr/>
            </a:pPr>
            <a:r>
              <a:rPr lang="fr-FR" dirty="0" smtClean="0"/>
              <a:t>Réhabilitation postopératoire</a:t>
            </a:r>
          </a:p>
          <a:p>
            <a:pPr>
              <a:defRPr/>
            </a:pPr>
            <a:r>
              <a:rPr lang="fr-FR" dirty="0" smtClean="0"/>
              <a:t>Hospitalisation courte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5589086" y="4221088"/>
            <a:ext cx="468052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AFD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AFD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AFD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AFD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dirty="0" smtClean="0"/>
              <a:t>Circuit-court</a:t>
            </a:r>
            <a:br>
              <a:rPr lang="fr-FR" sz="4000" dirty="0" smtClean="0"/>
            </a:br>
            <a:r>
              <a:rPr lang="fr-FR" sz="4000" i="1" dirty="0" smtClean="0"/>
              <a:t>« </a:t>
            </a:r>
            <a:r>
              <a:rPr lang="fr-FR" sz="4000" i="1" dirty="0" err="1" smtClean="0"/>
              <a:t>Fast</a:t>
            </a:r>
            <a:r>
              <a:rPr lang="fr-FR" sz="4000" i="1" dirty="0" smtClean="0"/>
              <a:t> </a:t>
            </a:r>
            <a:r>
              <a:rPr lang="fr-FR" sz="4000" i="1" dirty="0" err="1" smtClean="0"/>
              <a:t>Tracking</a:t>
            </a:r>
            <a:r>
              <a:rPr lang="fr-FR" sz="4000" i="1" dirty="0" smtClean="0"/>
              <a:t> »</a:t>
            </a:r>
            <a:endParaRPr lang="fr-FR" sz="4000" dirty="0"/>
          </a:p>
        </p:txBody>
      </p:sp>
      <p:sp>
        <p:nvSpPr>
          <p:cNvPr id="5" name="Virage 4"/>
          <p:cNvSpPr/>
          <p:nvPr/>
        </p:nvSpPr>
        <p:spPr bwMode="auto">
          <a:xfrm rot="10800000" flipH="1">
            <a:off x="2263180" y="3645024"/>
            <a:ext cx="3168352" cy="1872208"/>
          </a:xfrm>
          <a:prstGeom prst="bentArrow">
            <a:avLst>
              <a:gd name="adj1" fmla="val 25000"/>
              <a:gd name="adj2" fmla="val 27297"/>
              <a:gd name="adj3" fmla="val 25000"/>
              <a:gd name="adj4" fmla="val 4375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47650" y="5732463"/>
            <a:ext cx="4884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 err="1">
                <a:solidFill>
                  <a:srgbClr val="FFFFFF"/>
                </a:solidFill>
                <a:cs typeface="+mn-cs"/>
              </a:rPr>
              <a:t>Ilfeld</a:t>
            </a:r>
            <a:r>
              <a:rPr lang="fr-FR" dirty="0">
                <a:solidFill>
                  <a:srgbClr val="FFFFFF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FFFFFF"/>
                </a:solidFill>
                <a:cs typeface="+mn-cs"/>
              </a:rPr>
              <a:t>Anesthesiology</a:t>
            </a:r>
            <a:r>
              <a:rPr lang="fr-FR" dirty="0">
                <a:solidFill>
                  <a:srgbClr val="FFFFFF"/>
                </a:solidFill>
                <a:cs typeface="+mn-cs"/>
              </a:rPr>
              <a:t> 2006, 2008, 2008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Circuit court et ambulatoire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pic>
        <p:nvPicPr>
          <p:cNvPr id="56323" name="Image 3" descr="ilfeld 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420938"/>
            <a:ext cx="387508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age 4" descr="Ilfeld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24" y="1268413"/>
            <a:ext cx="23637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age 5" descr="ilfeld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4868863"/>
            <a:ext cx="2398713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age 6" descr="Ilfeld 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56" y="2836863"/>
            <a:ext cx="23749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ZoneTexte 7"/>
          <p:cNvSpPr txBox="1">
            <a:spLocks noChangeArrowheads="1"/>
          </p:cNvSpPr>
          <p:nvPr/>
        </p:nvSpPr>
        <p:spPr bwMode="auto">
          <a:xfrm>
            <a:off x="8239125" y="1773238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FFFF"/>
                </a:solidFill>
              </a:rPr>
              <a:t>Epaule</a:t>
            </a:r>
          </a:p>
        </p:txBody>
      </p:sp>
      <p:sp>
        <p:nvSpPr>
          <p:cNvPr id="56328" name="ZoneTexte 8"/>
          <p:cNvSpPr txBox="1">
            <a:spLocks noChangeArrowheads="1"/>
          </p:cNvSpPr>
          <p:nvPr/>
        </p:nvSpPr>
        <p:spPr bwMode="auto">
          <a:xfrm>
            <a:off x="8396288" y="5732463"/>
            <a:ext cx="765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FFFF"/>
                </a:solidFill>
              </a:rPr>
              <a:t>PTH</a:t>
            </a:r>
          </a:p>
        </p:txBody>
      </p:sp>
      <p:sp>
        <p:nvSpPr>
          <p:cNvPr id="56329" name="ZoneTexte 9"/>
          <p:cNvSpPr txBox="1">
            <a:spLocks noChangeArrowheads="1"/>
          </p:cNvSpPr>
          <p:nvPr/>
        </p:nvSpPr>
        <p:spPr bwMode="auto">
          <a:xfrm>
            <a:off x="8396288" y="3644900"/>
            <a:ext cx="765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FFFF"/>
                </a:solidFill>
              </a:rPr>
              <a:t>PTG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6295628" y="1196752"/>
            <a:ext cx="72008" cy="566124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335683"/>
            <a:ext cx="9258300" cy="3651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>
                <a:solidFill>
                  <a:srgbClr val="FFFFFF"/>
                </a:solidFill>
              </a:rPr>
              <a:t>A Clinical Pathway to Accelerate Recovery after Colonic Resection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839788" y="1941513"/>
            <a:ext cx="8391525" cy="276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>
                <a:solidFill>
                  <a:srgbClr val="FFFFFF"/>
                </a:solidFill>
                <a:latin typeface="Helvetica" charset="0"/>
                <a:cs typeface="Arial" charset="0"/>
              </a:rPr>
              <a:t>Linda Basse, MD, Dorthe Hjort Jakobsen, RN, Per Billesbolle, MD, Mads Werner, MD, PhD, and Henrik Kehlet, MD, PhD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237312"/>
            <a:ext cx="2185988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400" dirty="0" smtClean="0">
                <a:solidFill>
                  <a:srgbClr val="FFFFFF"/>
                </a:solidFill>
                <a:latin typeface="+mn-lt"/>
              </a:rPr>
              <a:t>ANNALS OF SURGERY</a:t>
            </a:r>
          </a:p>
          <a:p>
            <a:pPr>
              <a:defRPr/>
            </a:pPr>
            <a:r>
              <a:rPr lang="en-GB" sz="1400" dirty="0" smtClean="0">
                <a:solidFill>
                  <a:srgbClr val="FFFFFF"/>
                </a:solidFill>
                <a:latin typeface="+mn-lt"/>
              </a:rPr>
              <a:t>Vol. 232, N° 1. 51-57. 2000</a:t>
            </a:r>
          </a:p>
        </p:txBody>
      </p:sp>
      <p:sp>
        <p:nvSpPr>
          <p:cNvPr id="55300" name="Line 5"/>
          <p:cNvSpPr>
            <a:spLocks noChangeShapeType="1"/>
          </p:cNvSpPr>
          <p:nvPr/>
        </p:nvSpPr>
        <p:spPr bwMode="auto">
          <a:xfrm>
            <a:off x="257175" y="2438400"/>
            <a:ext cx="98583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2057400" y="2895600"/>
            <a:ext cx="0" cy="3200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>
            <a:off x="1800225" y="6019800"/>
            <a:ext cx="805815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297113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2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240088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3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126038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5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154738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6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83063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4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097713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7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8212138" y="59848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9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9155113" y="5984875"/>
            <a:ext cx="496887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62</a:t>
            </a:r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auto">
          <a:xfrm flipH="1">
            <a:off x="7800975" y="5867400"/>
            <a:ext cx="257175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 flipH="1">
            <a:off x="8829675" y="5867400"/>
            <a:ext cx="257175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268413" y="5680075"/>
            <a:ext cx="339725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0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114425" y="4953000"/>
            <a:ext cx="496888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10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4425" y="4191000"/>
            <a:ext cx="496888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20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114425" y="3429000"/>
            <a:ext cx="496888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30</a:t>
            </a: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163638" y="2667000"/>
            <a:ext cx="496887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2400" smtClean="0">
                <a:solidFill>
                  <a:srgbClr val="FFFFFF"/>
                </a:solidFill>
                <a:latin typeface="+mn-lt"/>
              </a:rPr>
              <a:t>40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 rot="-5400000">
            <a:off x="-423068" y="4153694"/>
            <a:ext cx="2560637" cy="460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sz="2400" dirty="0" err="1" smtClean="0">
                <a:solidFill>
                  <a:srgbClr val="FFFFFF"/>
                </a:solidFill>
                <a:latin typeface="+mn-lt"/>
              </a:rPr>
              <a:t>Number</a:t>
            </a:r>
            <a:r>
              <a:rPr lang="fr-FR" sz="2400" dirty="0" smtClean="0">
                <a:solidFill>
                  <a:srgbClr val="FFFFFF"/>
                </a:solidFill>
                <a:latin typeface="+mn-lt"/>
              </a:rPr>
              <a:t> of </a:t>
            </a:r>
            <a:r>
              <a:rPr lang="en-GB" sz="2400" dirty="0" smtClean="0">
                <a:solidFill>
                  <a:srgbClr val="FFFFFF"/>
                </a:solidFill>
                <a:latin typeface="+mn-lt"/>
              </a:rPr>
              <a:t>patients</a:t>
            </a: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3857625" y="2817813"/>
            <a:ext cx="2898775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sz="2000" smtClean="0">
                <a:solidFill>
                  <a:srgbClr val="FFFFFF"/>
                </a:solidFill>
                <a:latin typeface="+mn-lt"/>
              </a:rPr>
              <a:t>In h</a:t>
            </a:r>
            <a:r>
              <a:rPr lang="en-GB" sz="2000" smtClean="0">
                <a:solidFill>
                  <a:srgbClr val="FFFFFF"/>
                </a:solidFill>
                <a:latin typeface="+mn-lt"/>
              </a:rPr>
              <a:t>ospital</a:t>
            </a:r>
            <a:r>
              <a:rPr lang="fr-FR" sz="200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2000" smtClean="0">
                <a:solidFill>
                  <a:srgbClr val="FFFFFF"/>
                </a:solidFill>
                <a:latin typeface="+mn-lt"/>
              </a:rPr>
              <a:t>duration (</a:t>
            </a:r>
            <a:r>
              <a:rPr lang="fr-FR" sz="2000" smtClean="0">
                <a:solidFill>
                  <a:srgbClr val="FFFFFF"/>
                </a:solidFill>
                <a:latin typeface="+mn-lt"/>
              </a:rPr>
              <a:t>day</a:t>
            </a:r>
            <a:r>
              <a:rPr lang="en-GB" sz="2000" smtClean="0">
                <a:solidFill>
                  <a:srgbClr val="FFFFFF"/>
                </a:solidFill>
                <a:latin typeface="+mn-lt"/>
              </a:rPr>
              <a:t>s)</a:t>
            </a: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2314575" y="3429000"/>
            <a:ext cx="428625" cy="25908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21" name="Line 26"/>
          <p:cNvSpPr>
            <a:spLocks noChangeShapeType="1"/>
          </p:cNvSpPr>
          <p:nvPr/>
        </p:nvSpPr>
        <p:spPr bwMode="auto">
          <a:xfrm>
            <a:off x="1800225" y="5181600"/>
            <a:ext cx="257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22" name="Line 27"/>
          <p:cNvSpPr>
            <a:spLocks noChangeShapeType="1"/>
          </p:cNvSpPr>
          <p:nvPr/>
        </p:nvSpPr>
        <p:spPr bwMode="auto">
          <a:xfrm>
            <a:off x="1800225" y="4419600"/>
            <a:ext cx="257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23" name="Line 28"/>
          <p:cNvSpPr>
            <a:spLocks noChangeShapeType="1"/>
          </p:cNvSpPr>
          <p:nvPr/>
        </p:nvSpPr>
        <p:spPr bwMode="auto">
          <a:xfrm>
            <a:off x="1800225" y="3657600"/>
            <a:ext cx="257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1800225" y="2895600"/>
            <a:ext cx="257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25" name="Text Box 30"/>
          <p:cNvSpPr txBox="1">
            <a:spLocks noChangeArrowheads="1"/>
          </p:cNvSpPr>
          <p:nvPr/>
        </p:nvSpPr>
        <p:spPr bwMode="auto">
          <a:xfrm>
            <a:off x="4011613" y="3165475"/>
            <a:ext cx="184150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GB">
              <a:solidFill>
                <a:srgbClr val="FFFFFF"/>
              </a:solidFill>
              <a:latin typeface="Calibri" charset="0"/>
              <a:cs typeface="Arial" charset="0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3257550" y="4876800"/>
            <a:ext cx="428625" cy="11430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4200525" y="5334000"/>
            <a:ext cx="428625" cy="6858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5057775" y="5791200"/>
            <a:ext cx="428625" cy="2286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29" name="Text Box 34"/>
          <p:cNvSpPr txBox="1">
            <a:spLocks noChangeArrowheads="1"/>
          </p:cNvSpPr>
          <p:nvPr/>
        </p:nvSpPr>
        <p:spPr bwMode="auto">
          <a:xfrm>
            <a:off x="2314575" y="3489325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FF"/>
                </a:solidFill>
                <a:latin typeface="Calibri" charset="0"/>
                <a:cs typeface="Arial" charset="0"/>
              </a:rPr>
              <a:t>32</a:t>
            </a:r>
          </a:p>
        </p:txBody>
      </p:sp>
      <p:sp>
        <p:nvSpPr>
          <p:cNvPr id="55330" name="Text Box 35"/>
          <p:cNvSpPr txBox="1">
            <a:spLocks noChangeArrowheads="1"/>
          </p:cNvSpPr>
          <p:nvPr/>
        </p:nvSpPr>
        <p:spPr bwMode="auto">
          <a:xfrm>
            <a:off x="3192463" y="4937125"/>
            <a:ext cx="44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FF"/>
                </a:solidFill>
                <a:latin typeface="Calibri" charset="0"/>
                <a:cs typeface="Arial" charset="0"/>
              </a:rPr>
              <a:t>13</a:t>
            </a:r>
          </a:p>
        </p:txBody>
      </p:sp>
      <p:sp>
        <p:nvSpPr>
          <p:cNvPr id="55331" name="Text Box 36"/>
          <p:cNvSpPr txBox="1">
            <a:spLocks noChangeArrowheads="1"/>
          </p:cNvSpPr>
          <p:nvPr/>
        </p:nvSpPr>
        <p:spPr bwMode="auto">
          <a:xfrm>
            <a:off x="4192588" y="5394325"/>
            <a:ext cx="315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FF"/>
                </a:solidFill>
                <a:latin typeface="Calibri" charset="0"/>
                <a:cs typeface="Arial" charset="0"/>
              </a:rPr>
              <a:t>7</a:t>
            </a:r>
          </a:p>
        </p:txBody>
      </p:sp>
      <p:sp>
        <p:nvSpPr>
          <p:cNvPr id="55332" name="Rectangle 37"/>
          <p:cNvSpPr>
            <a:spLocks noChangeArrowheads="1"/>
          </p:cNvSpPr>
          <p:nvPr/>
        </p:nvSpPr>
        <p:spPr bwMode="auto">
          <a:xfrm>
            <a:off x="6086475" y="5943600"/>
            <a:ext cx="428625" cy="762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33" name="Rectangle 38"/>
          <p:cNvSpPr>
            <a:spLocks noChangeArrowheads="1"/>
          </p:cNvSpPr>
          <p:nvPr/>
        </p:nvSpPr>
        <p:spPr bwMode="auto">
          <a:xfrm>
            <a:off x="7115175" y="5867400"/>
            <a:ext cx="428625" cy="1524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34" name="Rectangle 39"/>
          <p:cNvSpPr>
            <a:spLocks noChangeArrowheads="1"/>
          </p:cNvSpPr>
          <p:nvPr/>
        </p:nvSpPr>
        <p:spPr bwMode="auto">
          <a:xfrm>
            <a:off x="8229600" y="5867400"/>
            <a:ext cx="428625" cy="1524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5335" name="Rectangle 40"/>
          <p:cNvSpPr>
            <a:spLocks noChangeArrowheads="1"/>
          </p:cNvSpPr>
          <p:nvPr/>
        </p:nvSpPr>
        <p:spPr bwMode="auto">
          <a:xfrm>
            <a:off x="9258300" y="5943600"/>
            <a:ext cx="428625" cy="76200"/>
          </a:xfrm>
          <a:prstGeom prst="rect">
            <a:avLst/>
          </a:prstGeom>
          <a:solidFill>
            <a:srgbClr val="DD21C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6686550" y="4768850"/>
            <a:ext cx="2487613" cy="64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mtClean="0">
                <a:solidFill>
                  <a:srgbClr val="FFFFFF"/>
                </a:solidFill>
                <a:latin typeface="+mn-lt"/>
              </a:rPr>
              <a:t>s</a:t>
            </a:r>
            <a:r>
              <a:rPr lang="fr-FR" smtClean="0">
                <a:solidFill>
                  <a:srgbClr val="FFFFFF"/>
                </a:solidFill>
                <a:latin typeface="+mn-lt"/>
              </a:rPr>
              <a:t>e</a:t>
            </a:r>
            <a:r>
              <a:rPr lang="en-GB" smtClean="0">
                <a:solidFill>
                  <a:srgbClr val="FFFFFF"/>
                </a:solidFill>
                <a:latin typeface="+mn-lt"/>
              </a:rPr>
              <a:t>v</a:t>
            </a:r>
            <a:r>
              <a:rPr lang="fr-FR" smtClean="0">
                <a:solidFill>
                  <a:srgbClr val="FFFFFF"/>
                </a:solidFill>
                <a:latin typeface="+mn-lt"/>
              </a:rPr>
              <a:t>e</a:t>
            </a:r>
            <a:r>
              <a:rPr lang="en-GB" smtClean="0">
                <a:solidFill>
                  <a:srgbClr val="FFFFFF"/>
                </a:solidFill>
                <a:latin typeface="+mn-lt"/>
              </a:rPr>
              <a:t>re complications = 5</a:t>
            </a:r>
          </a:p>
          <a:p>
            <a:pPr>
              <a:defRPr/>
            </a:pPr>
            <a:r>
              <a:rPr lang="en-GB" smtClean="0">
                <a:solidFill>
                  <a:srgbClr val="FFFFFF"/>
                </a:solidFill>
                <a:latin typeface="+mn-lt"/>
              </a:rPr>
              <a:t>r</a:t>
            </a:r>
            <a:r>
              <a:rPr lang="fr-FR" smtClean="0">
                <a:solidFill>
                  <a:srgbClr val="FFFFFF"/>
                </a:solidFill>
                <a:latin typeface="+mn-lt"/>
              </a:rPr>
              <a:t>ehospitalisation</a:t>
            </a:r>
            <a:r>
              <a:rPr lang="en-GB" smtClean="0">
                <a:solidFill>
                  <a:srgbClr val="FFFFFF"/>
                </a:solidFill>
                <a:latin typeface="+mn-lt"/>
              </a:rPr>
              <a:t> = 9</a:t>
            </a: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3775075" y="4365625"/>
            <a:ext cx="333888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87% patients </a:t>
            </a:r>
            <a:r>
              <a:rPr lang="fr-FR" dirty="0">
                <a:solidFill>
                  <a:srgbClr val="FFFFFF"/>
                </a:solidFill>
              </a:rPr>
              <a:t>out of </a:t>
            </a:r>
            <a:r>
              <a:rPr lang="fr-FR" dirty="0" err="1">
                <a:solidFill>
                  <a:srgbClr val="FFFFFF"/>
                </a:solidFill>
              </a:rPr>
              <a:t>hospital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at</a:t>
            </a:r>
            <a:r>
              <a:rPr lang="fr-FR" dirty="0">
                <a:solidFill>
                  <a:srgbClr val="FFFFFF"/>
                </a:solidFill>
              </a:rPr>
              <a:t> D5  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270000" y="57944"/>
            <a:ext cx="7747000" cy="1066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Circuit court et ambulatoire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 progrès colon amb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484784"/>
            <a:ext cx="9994900" cy="41021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Circuit court et ambulatoire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7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0000" y="-27384"/>
            <a:ext cx="7747000" cy="1066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Circuit court et ambulatoire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pic>
        <p:nvPicPr>
          <p:cNvPr id="3" name="Image 2" descr="Capio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715"/>
            <a:ext cx="10287000" cy="5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956" y="1412776"/>
            <a:ext cx="8928992" cy="4114800"/>
          </a:xfrm>
        </p:spPr>
        <p:txBody>
          <a:bodyPr/>
          <a:lstStyle/>
          <a:p>
            <a:r>
              <a:rPr lang="fr-FR" dirty="0" smtClean="0"/>
              <a:t>Projet de regroupement de 4 cliniques sur Bayonne (</a:t>
            </a:r>
            <a:r>
              <a:rPr lang="fr-FR" dirty="0" err="1" smtClean="0"/>
              <a:t>Capio</a:t>
            </a:r>
            <a:r>
              <a:rPr lang="fr-FR" dirty="0" smtClean="0"/>
              <a:t>) …</a:t>
            </a:r>
          </a:p>
          <a:p>
            <a:r>
              <a:rPr lang="fr-FR" dirty="0" smtClean="0"/>
              <a:t>Initialement 455 lits !</a:t>
            </a:r>
          </a:p>
          <a:p>
            <a:r>
              <a:rPr lang="fr-FR" dirty="0" smtClean="0"/>
              <a:t>Projet redéfini : 255 lits – 18 USC  - 18 blocs </a:t>
            </a:r>
            <a:endParaRPr lang="fr-F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Circuit court et ambulatoire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pic>
        <p:nvPicPr>
          <p:cNvPr id="5" name="Image 4" descr="bayonn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4" y="3777065"/>
            <a:ext cx="4761245" cy="2820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46956" y="3068960"/>
            <a:ext cx="8352928" cy="5760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823020" y="1412776"/>
            <a:ext cx="89296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AFD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AFD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AFD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AFD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Il n’y a pas de logique en soit à opposer ambulatoire et hospitalisation</a:t>
            </a:r>
            <a:br>
              <a:rPr lang="fr-FR" sz="2800" dirty="0" smtClean="0"/>
            </a:br>
            <a:endParaRPr lang="fr-FR" sz="2800" dirty="0" smtClean="0"/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Approche globale de diminution des DMS</a:t>
            </a:r>
            <a:br>
              <a:rPr lang="fr-FR" sz="2800" dirty="0" smtClean="0"/>
            </a:br>
            <a:endParaRPr lang="fr-FR" sz="2800" dirty="0" smtClean="0"/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Approche en chemin clinique</a:t>
            </a:r>
            <a:br>
              <a:rPr lang="fr-FR" sz="2800" dirty="0" smtClean="0"/>
            </a:br>
            <a:endParaRPr lang="fr-FR" sz="2800" dirty="0" smtClean="0"/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Pour chaque type ou groupe d’intervention, on définit un circuit de prise en charge</a:t>
            </a:r>
            <a:br>
              <a:rPr lang="fr-FR" sz="2800" dirty="0" smtClean="0"/>
            </a:br>
            <a:endParaRPr lang="fr-FR" sz="2800" dirty="0" smtClean="0"/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Implication de TOUS les acteurs </a:t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270000" y="-100013"/>
            <a:ext cx="7747000" cy="1066801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Conclusions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246956" y="1124744"/>
            <a:ext cx="10040044" cy="4755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AFD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AFD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AFD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AFD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L’approche est la même que ce soit une sortie prévisible à J0 ou </a:t>
            </a:r>
            <a:r>
              <a:rPr lang="fr-FR" sz="2800" dirty="0" err="1" smtClean="0"/>
              <a:t>Jx</a:t>
            </a:r>
            <a:endParaRPr lang="fr-FR" sz="2800" dirty="0" smtClean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Choisir un type de chirurgie  : </a:t>
            </a:r>
            <a:r>
              <a:rPr lang="fr-FR" sz="2800" dirty="0" err="1" smtClean="0">
                <a:solidFill>
                  <a:srgbClr val="FFFFFF"/>
                </a:solidFill>
              </a:rPr>
              <a:t>Cholecystectomie</a:t>
            </a:r>
            <a:r>
              <a:rPr lang="fr-FR" sz="2800" dirty="0" smtClean="0">
                <a:solidFill>
                  <a:srgbClr val="FFFFFF"/>
                </a:solidFill>
              </a:rPr>
              <a:t>, Colectomie, Varices, Coiffe des rotateurs …</a:t>
            </a:r>
            <a:endParaRPr lang="fr-FR" sz="2800" dirty="0" smtClean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Définir un circuit de prise en charge pré, per et </a:t>
            </a:r>
            <a:r>
              <a:rPr lang="fr-FR" sz="2800" dirty="0" err="1" smtClean="0"/>
              <a:t>postop</a:t>
            </a:r>
            <a:endParaRPr lang="fr-FR" sz="2800" dirty="0" smtClean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 Regarder toutes les étapes : </a:t>
            </a:r>
            <a:r>
              <a:rPr lang="fr-FR" sz="2800" dirty="0" smtClean="0">
                <a:solidFill>
                  <a:srgbClr val="FFFFFF"/>
                </a:solidFill>
              </a:rPr>
              <a:t>de la consultation à la guérison ou la consolidation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Pour chaque étape optimiser la prise en charge : </a:t>
            </a:r>
            <a:r>
              <a:rPr lang="fr-FR" sz="2800" dirty="0" smtClean="0">
                <a:solidFill>
                  <a:srgbClr val="FFFFFF"/>
                </a:solidFill>
              </a:rPr>
              <a:t>méthode </a:t>
            </a:r>
            <a:r>
              <a:rPr lang="fr-FR" sz="2800" dirty="0" err="1" smtClean="0">
                <a:solidFill>
                  <a:srgbClr val="FFFFFF"/>
                </a:solidFill>
              </a:rPr>
              <a:t>lean</a:t>
            </a:r>
            <a:r>
              <a:rPr lang="fr-FR" sz="2800" dirty="0" smtClean="0">
                <a:solidFill>
                  <a:srgbClr val="FFFFFF"/>
                </a:solidFill>
              </a:rPr>
              <a:t>, réhabilitation précoce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/>
              <a:t>Implication de tous les acteurs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fr-FR" sz="2800" dirty="0" smtClean="0">
                <a:solidFill>
                  <a:srgbClr val="FF0000"/>
                </a:solidFill>
              </a:rPr>
              <a:t>Le patient est au centre de toutes ces procédures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endParaRPr lang="fr-FR" sz="28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304925" y="116632"/>
            <a:ext cx="7747000" cy="1066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mtClean="0"/>
              <a:t>Conclusions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71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432048" y="1122040"/>
            <a:ext cx="10040044" cy="4755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AFD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AFD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AFD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AFD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/>
              <a:t>Circuit très court : endoscopie digestive, cataracte, main simple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Tout les patients sortent le jour même ou la demi journée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C’est l’ambulatoire classique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Unités dédiées, flux serrés</a:t>
            </a:r>
            <a:endParaRPr lang="fr-FR" sz="2400" dirty="0" smtClean="0"/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/>
              <a:t>Circuit court : varices, hernie inguinale, 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/>
              <a:t>Circuit intermédiaire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Certains patients vont sortir à J0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Unité d’hospitalisation de semaine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/>
              <a:t>Circuit long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Hospitalisation réduite au minimum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r>
              <a:rPr lang="fr-FR" sz="2400" dirty="0" smtClean="0">
                <a:solidFill>
                  <a:srgbClr val="FFFFFF"/>
                </a:solidFill>
              </a:rPr>
              <a:t>Unité d’hospitalisation classique (diminution des lits) et USC solide </a:t>
            </a:r>
          </a:p>
          <a:p>
            <a:pPr lvl="1">
              <a:lnSpc>
                <a:spcPct val="70000"/>
              </a:lnSpc>
              <a:spcAft>
                <a:spcPts val="1200"/>
              </a:spcAft>
            </a:pPr>
            <a:endParaRPr lang="fr-FR" sz="2400" dirty="0" smtClean="0"/>
          </a:p>
          <a:p>
            <a:pPr>
              <a:lnSpc>
                <a:spcPct val="70000"/>
              </a:lnSpc>
              <a:spcAft>
                <a:spcPts val="1200"/>
              </a:spcAft>
            </a:pPr>
            <a:endParaRPr lang="fr-FR" sz="2800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304925" y="116632"/>
            <a:ext cx="7747000" cy="1066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mtClean="0"/>
              <a:t>Conclusions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690894" y="2780928"/>
            <a:ext cx="6975062" cy="1754327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5400" dirty="0" smtClean="0">
                <a:solidFill>
                  <a:srgbClr val="FF0000"/>
                </a:solidFill>
              </a:rPr>
              <a:t>SUPRESSION DES </a:t>
            </a:r>
          </a:p>
          <a:p>
            <a:pPr algn="ctr"/>
            <a:r>
              <a:rPr lang="fr-FR" sz="5400" dirty="0" smtClean="0">
                <a:solidFill>
                  <a:srgbClr val="FF0000"/>
                </a:solidFill>
              </a:rPr>
              <a:t>BORNES BASSES +++</a:t>
            </a:r>
            <a:endParaRPr lang="fr-FR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4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Ambulatoire : pourquoi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3020" y="1700808"/>
            <a:ext cx="9145016" cy="3960440"/>
          </a:xfrm>
        </p:spPr>
        <p:txBody>
          <a:bodyPr/>
          <a:lstStyle/>
          <a:p>
            <a:r>
              <a:rPr lang="fr-FR" sz="2800" dirty="0" smtClean="0"/>
              <a:t>Pratique centrée sur le patient</a:t>
            </a:r>
          </a:p>
          <a:p>
            <a:r>
              <a:rPr lang="fr-FR" sz="2800" dirty="0" smtClean="0"/>
              <a:t>Doit permettre d’améliorer la prise en charge des patients </a:t>
            </a:r>
          </a:p>
          <a:p>
            <a:r>
              <a:rPr lang="fr-FR" sz="2800" dirty="0" smtClean="0"/>
              <a:t>Avantages, qui ne sont plus à démontrer :</a:t>
            </a:r>
          </a:p>
          <a:p>
            <a:pPr lvl="1"/>
            <a:r>
              <a:rPr lang="fr-FR" sz="2400" dirty="0" smtClean="0">
                <a:solidFill>
                  <a:srgbClr val="FFFFFF"/>
                </a:solidFill>
              </a:rPr>
              <a:t>Satisfaction du patient</a:t>
            </a:r>
          </a:p>
          <a:p>
            <a:pPr lvl="1"/>
            <a:r>
              <a:rPr lang="fr-FR" sz="2400" dirty="0" smtClean="0">
                <a:solidFill>
                  <a:srgbClr val="FFFFFF"/>
                </a:solidFill>
              </a:rPr>
              <a:t>Amélioration de la qualité et de la sécurité des soins</a:t>
            </a:r>
          </a:p>
          <a:p>
            <a:pPr lvl="1"/>
            <a:r>
              <a:rPr lang="fr-FR" sz="2400" dirty="0" smtClean="0">
                <a:solidFill>
                  <a:srgbClr val="FFFFFF"/>
                </a:solidFill>
              </a:rPr>
              <a:t>Bénéfices en terme d’optimisation et d’efficience de l’organisation des plateaux techniques</a:t>
            </a:r>
          </a:p>
          <a:p>
            <a:pPr lvl="1"/>
            <a:r>
              <a:rPr lang="fr-FR" sz="2400" dirty="0" smtClean="0">
                <a:solidFill>
                  <a:srgbClr val="FFFFFF"/>
                </a:solidFill>
              </a:rPr>
              <a:t>Satisfaction du personnel</a:t>
            </a:r>
            <a:br>
              <a:rPr lang="fr-FR" sz="2400" dirty="0" smtClean="0">
                <a:solidFill>
                  <a:srgbClr val="FFFFFF"/>
                </a:solidFill>
              </a:rPr>
            </a:br>
            <a:r>
              <a:rPr lang="fr-FR" sz="2400" dirty="0" smtClean="0"/>
              <a:t>					</a:t>
            </a:r>
            <a:r>
              <a:rPr lang="fr-FR" sz="1600" dirty="0" smtClean="0">
                <a:solidFill>
                  <a:srgbClr val="FFFFFF"/>
                </a:solidFill>
              </a:rPr>
              <a:t>M</a:t>
            </a:r>
            <a:r>
              <a:rPr lang="fr-FR" sz="1600" dirty="0">
                <a:solidFill>
                  <a:srgbClr val="FFFFFF"/>
                </a:solidFill>
              </a:rPr>
              <a:t>. BIAIS, F. GADRAT, F. SZTARK  JEPU </a:t>
            </a:r>
            <a:r>
              <a:rPr lang="fr-FR" sz="1600" dirty="0" smtClean="0">
                <a:solidFill>
                  <a:srgbClr val="FFFFFF"/>
                </a:solidFill>
              </a:rPr>
              <a:t>2011</a:t>
            </a:r>
            <a:endParaRPr lang="fr-FR" sz="2400" dirty="0" smtClean="0"/>
          </a:p>
          <a:p>
            <a:r>
              <a:rPr lang="fr-FR" sz="2400" dirty="0" smtClean="0">
                <a:solidFill>
                  <a:srgbClr val="FDF61B"/>
                </a:solidFill>
              </a:rPr>
              <a:t>Intérêt médico économique !</a:t>
            </a:r>
          </a:p>
        </p:txBody>
      </p:sp>
    </p:spTree>
    <p:extLst>
      <p:ext uri="{BB962C8B-B14F-4D97-AF65-F5344CB8AC3E}">
        <p14:creationId xmlns:p14="http://schemas.microsoft.com/office/powerpoint/2010/main" val="56441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s moteu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22" y="980728"/>
            <a:ext cx="4968552" cy="3708919"/>
          </a:xfrm>
          <a:prstGeom prst="rect">
            <a:avLst/>
          </a:prstGeom>
        </p:spPr>
      </p:pic>
      <p:pic>
        <p:nvPicPr>
          <p:cNvPr id="3" name="Image 2" descr="17307_le-plus-grand-bus-rouge-londonien-du-mon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0" y="908720"/>
            <a:ext cx="4760978" cy="5893589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304925" y="188640"/>
            <a:ext cx="77470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dirty="0" smtClean="0"/>
              <a:t>Le futur ?</a:t>
            </a:r>
            <a:endParaRPr lang="fr-FR" dirty="0"/>
          </a:p>
        </p:txBody>
      </p:sp>
      <p:sp>
        <p:nvSpPr>
          <p:cNvPr id="5" name="Flèche vers la droite 4"/>
          <p:cNvSpPr/>
          <p:nvPr/>
        </p:nvSpPr>
        <p:spPr bwMode="auto">
          <a:xfrm>
            <a:off x="4423420" y="1772816"/>
            <a:ext cx="1008112" cy="792088"/>
          </a:xfrm>
          <a:prstGeom prst="rightArrow">
            <a:avLst/>
          </a:prstGeom>
          <a:solidFill>
            <a:srgbClr val="FDF61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34867" y="4797152"/>
            <a:ext cx="5265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FFFFFF"/>
                </a:solidFill>
              </a:rPr>
              <a:t>Etablissements</a:t>
            </a:r>
            <a:r>
              <a:rPr lang="en-GB" sz="2800" dirty="0" smtClean="0">
                <a:solidFill>
                  <a:srgbClr val="FFFFFF"/>
                </a:solidFill>
              </a:rPr>
              <a:t> de </a:t>
            </a:r>
            <a:r>
              <a:rPr lang="en-GB" sz="2800" i="1" dirty="0" smtClean="0">
                <a:solidFill>
                  <a:srgbClr val="FFFFFF"/>
                </a:solidFill>
              </a:rPr>
              <a:t>“fast-Tracking”</a:t>
            </a:r>
            <a:endParaRPr lang="en-GB" sz="2800" i="1" dirty="0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645515">
            <a:off x="2429035" y="4856061"/>
            <a:ext cx="143743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Ambulatoire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17954">
            <a:off x="2681603" y="4047319"/>
            <a:ext cx="12995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Chirurgie</a:t>
            </a:r>
            <a:r>
              <a:rPr lang="en-GB" dirty="0" smtClean="0">
                <a:solidFill>
                  <a:schemeClr val="tx2"/>
                </a:solidFill>
              </a:rPr>
              <a:t> 1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2410158">
            <a:off x="2682371" y="3137115"/>
            <a:ext cx="143743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Chirurgie</a:t>
            </a:r>
            <a:r>
              <a:rPr lang="en-GB" dirty="0" smtClean="0">
                <a:solidFill>
                  <a:schemeClr val="tx2"/>
                </a:solidFill>
              </a:rPr>
              <a:t> 2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3069172">
            <a:off x="2815469" y="2451569"/>
            <a:ext cx="1134994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</a:rPr>
              <a:t>Médecine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8" y="620688"/>
            <a:ext cx="7703269" cy="57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5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ast-Furious-the-fast-and-the-furious-movies-5012365-1600-1200 N&amp;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Lean (maigre) management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6956" y="1484784"/>
            <a:ext cx="9793088" cy="411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fr-FR" sz="2000" dirty="0" smtClean="0"/>
              <a:t>Développée par Toyota dans les années 70</a:t>
            </a:r>
          </a:p>
          <a:p>
            <a:pPr>
              <a:lnSpc>
                <a:spcPct val="110000"/>
              </a:lnSpc>
            </a:pPr>
            <a:r>
              <a:rPr lang="fr-FR" sz="2000" dirty="0" smtClean="0"/>
              <a:t>Ensemble </a:t>
            </a:r>
            <a:r>
              <a:rPr lang="fr-FR" sz="2000" dirty="0"/>
              <a:t>de techniques visant à l’élimination de toutes les activités à non valeur </a:t>
            </a:r>
            <a:r>
              <a:rPr lang="fr-FR" sz="2000" dirty="0" smtClean="0"/>
              <a:t>ajoutée. </a:t>
            </a:r>
            <a:r>
              <a:rPr lang="fr-FR" sz="2000" dirty="0"/>
              <a:t>Le Lean management est de ce fait une technique de gestion essentiellement concentrée vers la réduction des pertes générés à l’intérieur d’une organisation, pour une production et un rendement plus justes</a:t>
            </a:r>
            <a:r>
              <a:rPr lang="fr-FR" sz="2000" dirty="0" smtClean="0"/>
              <a:t>.</a:t>
            </a:r>
            <a:endParaRPr lang="fr-FR" sz="2000" dirty="0"/>
          </a:p>
          <a:p>
            <a:pPr>
              <a:lnSpc>
                <a:spcPct val="110000"/>
              </a:lnSpc>
            </a:pPr>
            <a:r>
              <a:rPr lang="fr-FR" sz="2000" dirty="0"/>
              <a:t>A- Les objectifs majeurs du Lean management </a:t>
            </a:r>
          </a:p>
          <a:p>
            <a:pPr lvl="1">
              <a:lnSpc>
                <a:spcPct val="110000"/>
              </a:lnSpc>
            </a:pPr>
            <a:r>
              <a:rPr lang="fr-FR" sz="1600" dirty="0">
                <a:solidFill>
                  <a:srgbClr val="FFFFFF"/>
                </a:solidFill>
              </a:rPr>
              <a:t>    réduire la durée des cycles de production,</a:t>
            </a:r>
          </a:p>
          <a:p>
            <a:pPr lvl="1">
              <a:lnSpc>
                <a:spcPct val="110000"/>
              </a:lnSpc>
            </a:pPr>
            <a:r>
              <a:rPr lang="fr-FR" sz="1600" dirty="0">
                <a:solidFill>
                  <a:srgbClr val="FFFFFF"/>
                </a:solidFill>
              </a:rPr>
              <a:t>    diminuer les stocks,</a:t>
            </a:r>
          </a:p>
          <a:p>
            <a:pPr lvl="1">
              <a:lnSpc>
                <a:spcPct val="110000"/>
              </a:lnSpc>
            </a:pPr>
            <a:r>
              <a:rPr lang="fr-FR" sz="1600" dirty="0">
                <a:solidFill>
                  <a:srgbClr val="FFFFFF"/>
                </a:solidFill>
              </a:rPr>
              <a:t>    augmenter la productivité,</a:t>
            </a:r>
          </a:p>
          <a:p>
            <a:pPr lvl="1">
              <a:lnSpc>
                <a:spcPct val="110000"/>
              </a:lnSpc>
            </a:pPr>
            <a:r>
              <a:rPr lang="fr-FR" sz="1600" dirty="0">
                <a:solidFill>
                  <a:srgbClr val="FFFFFF"/>
                </a:solidFill>
              </a:rPr>
              <a:t>    optimiser la qualité</a:t>
            </a:r>
            <a:r>
              <a:rPr lang="fr-FR" sz="1600" dirty="0" smtClean="0">
                <a:solidFill>
                  <a:srgbClr val="FFFFFF"/>
                </a:solidFill>
              </a:rPr>
              <a:t>.</a:t>
            </a:r>
            <a:r>
              <a:rPr lang="fr-FR" sz="2000" dirty="0" smtClean="0"/>
              <a:t>  </a:t>
            </a:r>
            <a:endParaRPr lang="fr-FR" sz="2000" dirty="0"/>
          </a:p>
          <a:p>
            <a:pPr>
              <a:lnSpc>
                <a:spcPct val="110000"/>
              </a:lnSpc>
            </a:pPr>
            <a:r>
              <a:rPr lang="fr-FR" sz="2000" dirty="0"/>
              <a:t>B- Approche méthodologique du Lean management</a:t>
            </a:r>
          </a:p>
          <a:p>
            <a:pPr lvl="1">
              <a:lnSpc>
                <a:spcPct val="110000"/>
              </a:lnSpc>
            </a:pPr>
            <a:r>
              <a:rPr lang="fr-FR" sz="1600" dirty="0" smtClean="0">
                <a:solidFill>
                  <a:srgbClr val="FFFFFF"/>
                </a:solidFill>
              </a:rPr>
              <a:t>Le </a:t>
            </a:r>
            <a:r>
              <a:rPr lang="fr-FR" sz="1600" dirty="0">
                <a:solidFill>
                  <a:srgbClr val="FFFFFF"/>
                </a:solidFill>
              </a:rPr>
              <a:t>Lean management, </a:t>
            </a:r>
            <a:r>
              <a:rPr lang="fr-FR" sz="1600" dirty="0" smtClean="0">
                <a:solidFill>
                  <a:srgbClr val="FFFFFF"/>
                </a:solidFill>
              </a:rPr>
              <a:t>repose </a:t>
            </a:r>
            <a:r>
              <a:rPr lang="fr-FR" sz="1600" dirty="0">
                <a:solidFill>
                  <a:srgbClr val="FFFFFF"/>
                </a:solidFill>
              </a:rPr>
              <a:t>sur le facteur humain. </a:t>
            </a:r>
            <a:endParaRPr lang="fr-FR" sz="1600" dirty="0" smtClean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fr-FR" sz="1600" dirty="0" smtClean="0">
                <a:solidFill>
                  <a:srgbClr val="FFFFFF"/>
                </a:solidFill>
              </a:rPr>
              <a:t>le </a:t>
            </a:r>
            <a:r>
              <a:rPr lang="fr-FR" sz="1600" dirty="0">
                <a:solidFill>
                  <a:srgbClr val="FFFFFF"/>
                </a:solidFill>
              </a:rPr>
              <a:t>personnel travaille </a:t>
            </a:r>
            <a:r>
              <a:rPr lang="fr-FR" sz="1600" dirty="0" smtClean="0">
                <a:solidFill>
                  <a:srgbClr val="FFFFFF"/>
                </a:solidFill>
              </a:rPr>
              <a:t>la </a:t>
            </a:r>
            <a:r>
              <a:rPr lang="fr-FR" sz="1600" dirty="0">
                <a:solidFill>
                  <a:srgbClr val="FFFFFF"/>
                </a:solidFill>
              </a:rPr>
              <a:t>diminution du gaspillage et des pertes (de temps, de matières, d’argent …). </a:t>
            </a:r>
            <a:endParaRPr lang="fr-FR" sz="1600" dirty="0" smtClean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fr-FR" sz="1600" dirty="0" smtClean="0">
                <a:solidFill>
                  <a:srgbClr val="FFFFFF"/>
                </a:solidFill>
              </a:rPr>
              <a:t>La </a:t>
            </a:r>
            <a:r>
              <a:rPr lang="fr-FR" sz="1600" dirty="0">
                <a:solidFill>
                  <a:srgbClr val="FFFFFF"/>
                </a:solidFill>
              </a:rPr>
              <a:t>motivation et les comportements des hommes sont nécessaires pour une application efficace. </a:t>
            </a:r>
          </a:p>
        </p:txBody>
      </p:sp>
    </p:spTree>
    <p:extLst>
      <p:ext uri="{BB962C8B-B14F-4D97-AF65-F5344CB8AC3E}">
        <p14:creationId xmlns:p14="http://schemas.microsoft.com/office/powerpoint/2010/main" val="414806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 1" descr="Lean IV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4" y="-9715"/>
            <a:ext cx="969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outon d'action : Personnalisé 2">
            <a:hlinkClick r:id="rId3" action="ppaction://hlinksldjump" highlightClick="1"/>
          </p:cNvPr>
          <p:cNvSpPr/>
          <p:nvPr/>
        </p:nvSpPr>
        <p:spPr bwMode="auto">
          <a:xfrm>
            <a:off x="9820627" y="6537483"/>
            <a:ext cx="432048" cy="288032"/>
          </a:xfrm>
          <a:prstGeom prst="actionButtonBlank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345976"/>
            <a:ext cx="7747000" cy="1066800"/>
          </a:xfrm>
        </p:spPr>
        <p:txBody>
          <a:bodyPr/>
          <a:lstStyle/>
          <a:p>
            <a:r>
              <a:rPr lang="fr-FR" dirty="0" smtClean="0"/>
              <a:t>Ambulatoire : comment ?</a:t>
            </a:r>
            <a:br>
              <a:rPr lang="fr-FR" dirty="0" smtClean="0"/>
            </a:br>
            <a:r>
              <a:rPr lang="fr-FR" sz="3600" dirty="0" smtClean="0">
                <a:solidFill>
                  <a:srgbClr val="FFFFFF"/>
                </a:solidFill>
              </a:rPr>
              <a:t>Recommandations ANAP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2980" y="1556792"/>
            <a:ext cx="9145016" cy="4755232"/>
          </a:xfrm>
        </p:spPr>
        <p:txBody>
          <a:bodyPr/>
          <a:lstStyle/>
          <a:p>
            <a:r>
              <a:rPr lang="fr-FR" sz="2800" dirty="0" smtClean="0"/>
              <a:t>A) Identifier les étapes clefs du processus</a:t>
            </a:r>
          </a:p>
          <a:p>
            <a:r>
              <a:rPr lang="fr-FR" sz="2800" dirty="0" smtClean="0"/>
              <a:t>B) Gestion des flux : </a:t>
            </a:r>
            <a:r>
              <a:rPr lang="fr-FR" sz="2800" dirty="0" smtClean="0">
                <a:solidFill>
                  <a:srgbClr val="FFFFFF"/>
                </a:solidFill>
              </a:rPr>
              <a:t>méthode </a:t>
            </a:r>
            <a:r>
              <a:rPr lang="fr-FR" sz="2800" dirty="0" err="1" smtClean="0">
                <a:solidFill>
                  <a:srgbClr val="FFFFFF"/>
                </a:solidFill>
              </a:rPr>
              <a:t>lean</a:t>
            </a:r>
            <a:endParaRPr lang="fr-FR" sz="2800" dirty="0" smtClean="0">
              <a:solidFill>
                <a:srgbClr val="FFFFFF"/>
              </a:solidFill>
            </a:endParaRPr>
          </a:p>
          <a:p>
            <a:r>
              <a:rPr lang="fr-FR" sz="2800" dirty="0"/>
              <a:t>C</a:t>
            </a:r>
            <a:r>
              <a:rPr lang="fr-FR" sz="2800" dirty="0" smtClean="0"/>
              <a:t>) Maîtriser les risques</a:t>
            </a:r>
          </a:p>
          <a:p>
            <a:r>
              <a:rPr lang="fr-FR" sz="2800" dirty="0"/>
              <a:t>D</a:t>
            </a:r>
            <a:r>
              <a:rPr lang="fr-FR" sz="2800" dirty="0" smtClean="0"/>
              <a:t>) Identifier les incitations </a:t>
            </a:r>
            <a:r>
              <a:rPr lang="fr-FR" sz="2800" dirty="0" smtClean="0">
                <a:solidFill>
                  <a:srgbClr val="FFFFFF"/>
                </a:solidFill>
              </a:rPr>
              <a:t>: bornes basses !!</a:t>
            </a:r>
          </a:p>
          <a:p>
            <a:pPr marL="0" indent="0">
              <a:buNone/>
            </a:pPr>
            <a:endParaRPr lang="fr-FR" sz="2800" dirty="0" smtClean="0"/>
          </a:p>
          <a:p>
            <a:r>
              <a:rPr lang="fr-FR" sz="2800" dirty="0"/>
              <a:t>E</a:t>
            </a:r>
            <a:r>
              <a:rPr lang="fr-FR" sz="2800" dirty="0" smtClean="0"/>
              <a:t>) Ambulatoire : priorité du projet d’établissement</a:t>
            </a:r>
          </a:p>
          <a:p>
            <a:r>
              <a:rPr lang="fr-FR" sz="2800" dirty="0" smtClean="0"/>
              <a:t>F) Dissocier le soin de l’hébergement </a:t>
            </a:r>
            <a:r>
              <a:rPr lang="fr-FR" sz="2800" dirty="0" smtClean="0">
                <a:solidFill>
                  <a:srgbClr val="FFFFFF"/>
                </a:solidFill>
              </a:rPr>
              <a:t>: </a:t>
            </a:r>
            <a:r>
              <a:rPr lang="fr-FR" sz="2800" dirty="0" err="1" smtClean="0">
                <a:solidFill>
                  <a:srgbClr val="FFFFFF"/>
                </a:solidFill>
              </a:rPr>
              <a:t>ambu</a:t>
            </a:r>
            <a:r>
              <a:rPr lang="fr-FR" sz="2800" dirty="0" smtClean="0">
                <a:solidFill>
                  <a:srgbClr val="FFFFFF"/>
                </a:solidFill>
              </a:rPr>
              <a:t>. forain</a:t>
            </a:r>
            <a:endParaRPr lang="fr-FR" sz="2800" dirty="0" smtClean="0"/>
          </a:p>
          <a:p>
            <a:r>
              <a:rPr lang="fr-FR" sz="2800" dirty="0" smtClean="0"/>
              <a:t>G) Gouvernance, 3 types de risques : </a:t>
            </a:r>
            <a:r>
              <a:rPr lang="fr-FR" sz="2800" dirty="0" smtClean="0">
                <a:solidFill>
                  <a:srgbClr val="FFFFFF"/>
                </a:solidFill>
              </a:rPr>
              <a:t>lié au processus, lié au défaut d’adhésion et lié à des pressions institutionnelles fortes sur des acteurs fragiles.</a:t>
            </a:r>
          </a:p>
        </p:txBody>
      </p:sp>
      <p:sp>
        <p:nvSpPr>
          <p:cNvPr id="5" name="Bouton d'action : Personnalisé 4">
            <a:hlinkClick r:id="rId2" action="ppaction://hlinksldjump" highlightClick="1"/>
          </p:cNvPr>
          <p:cNvSpPr/>
          <p:nvPr/>
        </p:nvSpPr>
        <p:spPr bwMode="auto">
          <a:xfrm>
            <a:off x="6079604" y="2204864"/>
            <a:ext cx="432048" cy="288032"/>
          </a:xfrm>
          <a:prstGeom prst="actionButtonBlank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4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246956" y="1482080"/>
            <a:ext cx="10040044" cy="47552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FAFD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FAFD0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FAFD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FAFD0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FAFD00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H) Organiser, optimiser et réguler les flux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I) </a:t>
            </a:r>
            <a:r>
              <a:rPr lang="fr-FR" sz="2800" dirty="0" err="1" smtClean="0"/>
              <a:t>Protocoliser</a:t>
            </a:r>
            <a:r>
              <a:rPr lang="fr-FR" sz="2800" dirty="0" smtClean="0"/>
              <a:t> la substitution +++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J) Gérer les risques associés à la prise en charge 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K) Fonctions managériales et modalités de pilotage</a:t>
            </a:r>
          </a:p>
          <a:p>
            <a:pPr marL="0" indent="0">
              <a:lnSpc>
                <a:spcPct val="90000"/>
              </a:lnSpc>
              <a:spcAft>
                <a:spcPts val="0"/>
              </a:spcAft>
              <a:buNone/>
            </a:pPr>
            <a:endParaRPr lang="fr-FR" sz="2800" dirty="0" smtClean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L) Compétences et ressources humaines dédiées !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M) Ressources matérielles adaptées</a:t>
            </a:r>
            <a:br>
              <a:rPr lang="fr-FR" sz="2800" dirty="0" smtClean="0"/>
            </a:br>
            <a:endParaRPr lang="fr-FR" sz="28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N) Amélioration relations ville et … UCA !!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O) Former les acteurs </a:t>
            </a:r>
            <a:r>
              <a:rPr lang="fr-FR" sz="2800" dirty="0" smtClean="0">
                <a:solidFill>
                  <a:srgbClr val="FFFFFF"/>
                </a:solidFill>
              </a:rPr>
              <a:t>: logistique, organisation, info. du patient</a:t>
            </a:r>
            <a:endParaRPr lang="fr-FR" sz="2800" dirty="0" smtClean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fr-FR" sz="2800" dirty="0" smtClean="0"/>
              <a:t>P) Consolider l’indépendance des flux !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endParaRPr lang="fr-FR" sz="28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70000" y="345976"/>
            <a:ext cx="77470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smtClean="0"/>
              <a:t>Ambulatoire : comment ?</a:t>
            </a:r>
            <a:br>
              <a:rPr lang="fr-FR" smtClean="0"/>
            </a:br>
            <a:r>
              <a:rPr lang="fr-FR" sz="3600" smtClean="0">
                <a:solidFill>
                  <a:srgbClr val="FFFFFF"/>
                </a:solidFill>
              </a:rPr>
              <a:t>Recommandations ANAP</a:t>
            </a:r>
            <a:endParaRPr lang="fr-FR" dirty="0"/>
          </a:p>
        </p:txBody>
      </p:sp>
      <p:pic>
        <p:nvPicPr>
          <p:cNvPr id="7" name="Image 6" descr="dia beaussi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0" y="172344"/>
            <a:ext cx="8850175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739900"/>
            <a:ext cx="5753100" cy="3365500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270000" y="304800"/>
            <a:ext cx="7747000" cy="1066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AFD00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dirty="0" smtClean="0"/>
              <a:t>Ambulatoire vs Hospitalisation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66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Réhabilitation postopératoire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608259" name="Rectangle 3"/>
          <p:cNvSpPr>
            <a:spLocks noChangeArrowheads="1"/>
          </p:cNvSpPr>
          <p:nvPr/>
        </p:nvSpPr>
        <p:spPr bwMode="auto">
          <a:xfrm>
            <a:off x="755476" y="1392560"/>
            <a:ext cx="777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r-FR" sz="2800" dirty="0" smtClean="0">
                <a:solidFill>
                  <a:srgbClr val="FAFD00"/>
                </a:solidFill>
                <a:latin typeface="Times" charset="0"/>
                <a:cs typeface="+mn-cs"/>
              </a:rPr>
              <a:t>Prise </a:t>
            </a:r>
            <a:r>
              <a:rPr lang="fr-FR" sz="2800" dirty="0">
                <a:solidFill>
                  <a:srgbClr val="FAFD00"/>
                </a:solidFill>
                <a:latin typeface="Times" charset="0"/>
                <a:cs typeface="+mn-cs"/>
              </a:rPr>
              <a:t>en charge multimodale du patient</a:t>
            </a: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r-FR" sz="2800" dirty="0">
                <a:solidFill>
                  <a:srgbClr val="FAFD00"/>
                </a:solidFill>
                <a:latin typeface="Times" charset="0"/>
                <a:cs typeface="+mn-cs"/>
              </a:rPr>
              <a:t>Pendant TOUTE l</a:t>
            </a:r>
            <a:r>
              <a:rPr lang="ja-JP" altLang="fr-FR" sz="2800" dirty="0">
                <a:solidFill>
                  <a:srgbClr val="FAFD00"/>
                </a:solidFill>
                <a:latin typeface="Arial"/>
                <a:cs typeface="+mn-cs"/>
              </a:rPr>
              <a:t>’</a:t>
            </a:r>
            <a:r>
              <a:rPr lang="fr-FR" sz="2800" dirty="0">
                <a:solidFill>
                  <a:srgbClr val="FAFD00"/>
                </a:solidFill>
                <a:latin typeface="Times" charset="0"/>
                <a:cs typeface="+mn-cs"/>
              </a:rPr>
              <a:t>hospitalisation</a:t>
            </a: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r-FR" sz="2800" dirty="0">
                <a:solidFill>
                  <a:srgbClr val="FAFD00"/>
                </a:solidFill>
                <a:latin typeface="Times" charset="0"/>
                <a:cs typeface="+mn-cs"/>
              </a:rPr>
              <a:t>Développée pendant les années 90</a:t>
            </a: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r-FR" sz="2800" dirty="0">
                <a:solidFill>
                  <a:srgbClr val="FAFD00"/>
                </a:solidFill>
                <a:latin typeface="Times" charset="0"/>
                <a:cs typeface="+mn-cs"/>
              </a:rPr>
              <a:t>Un modèle : la chirurgie digestive </a:t>
            </a:r>
            <a:r>
              <a:rPr lang="fr-FR" sz="2800" dirty="0" smtClean="0">
                <a:solidFill>
                  <a:srgbClr val="FAFD00"/>
                </a:solidFill>
                <a:latin typeface="Times" charset="0"/>
                <a:cs typeface="+mn-cs"/>
              </a:rPr>
              <a:t>majeure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r-FR" altLang="ja-JP" sz="2800" dirty="0">
                <a:solidFill>
                  <a:srgbClr val="FAFD00"/>
                </a:solidFill>
                <a:latin typeface="Times" charset="0"/>
              </a:rPr>
              <a:t>La réhabilitation repose sur L</a:t>
            </a:r>
            <a:r>
              <a:rPr lang="fr-FR" altLang="ja-JP" sz="2800" dirty="0">
                <a:solidFill>
                  <a:srgbClr val="FAFD00"/>
                </a:solidFill>
                <a:latin typeface="Arial"/>
              </a:rPr>
              <a:t>’</a:t>
            </a:r>
            <a:r>
              <a:rPr lang="fr-FR" altLang="ja-JP" sz="2800" dirty="0">
                <a:solidFill>
                  <a:srgbClr val="FAFD00"/>
                </a:solidFill>
                <a:latin typeface="Times" charset="0"/>
              </a:rPr>
              <a:t>ENSEMBLE des soignants 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Anesthésistes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Chirurgiens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IDE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Kinésithérapeutes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Psychologues, Assistantes Sociales …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–"/>
              <a:defRPr/>
            </a:pPr>
            <a:r>
              <a:rPr lang="fr-FR" sz="2400" dirty="0">
                <a:solidFill>
                  <a:srgbClr val="FFFFFF"/>
                </a:solidFill>
                <a:latin typeface="Times" charset="0"/>
              </a:rPr>
              <a:t>Médecins Traitants</a:t>
            </a:r>
          </a:p>
          <a:p>
            <a:pPr marL="342900" indent="-342900">
              <a:spcBef>
                <a:spcPct val="2000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endParaRPr lang="fr-FR" sz="28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8023225" y="3060700"/>
            <a:ext cx="1223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rgbClr val="FFFFFF"/>
                </a:solidFill>
                <a:cs typeface="+mn-cs"/>
              </a:rPr>
              <a:t>H. </a:t>
            </a:r>
            <a:r>
              <a:rPr lang="fr-FR" dirty="0" err="1">
                <a:solidFill>
                  <a:srgbClr val="FFFFFF"/>
                </a:solidFill>
                <a:cs typeface="+mn-cs"/>
              </a:rPr>
              <a:t>Khelet</a:t>
            </a:r>
            <a:endParaRPr lang="fr-FR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172" name="Picture 2053" descr="Henrik Kehlet small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1304925"/>
            <a:ext cx="16954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8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8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58" grpId="0"/>
      <p:bldP spid="608259" grpId="0"/>
      <p:bldP spid="6082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ChangeArrowheads="1"/>
          </p:cNvSpPr>
          <p:nvPr/>
        </p:nvSpPr>
        <p:spPr bwMode="auto">
          <a:xfrm>
            <a:off x="-617140" y="-2115616"/>
            <a:ext cx="77470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>
                <a:solidFill>
                  <a:srgbClr val="FAFD00"/>
                </a:solidFill>
                <a:latin typeface="Times" charset="0"/>
                <a:cs typeface="+mn-cs"/>
              </a:rPr>
              <a:t>Introduction</a:t>
            </a:r>
          </a:p>
        </p:txBody>
      </p:sp>
      <p:pic>
        <p:nvPicPr>
          <p:cNvPr id="11267" name="Image 1" descr="carli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" y="1340768"/>
            <a:ext cx="44259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174799" y="1917104"/>
            <a:ext cx="1584325" cy="288925"/>
          </a:xfrm>
          <a:prstGeom prst="rect">
            <a:avLst/>
          </a:prstGeom>
          <a:solidFill>
            <a:srgbClr val="FF0000">
              <a:alpha val="29019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74799" y="3285529"/>
            <a:ext cx="1223963" cy="287338"/>
          </a:xfrm>
          <a:prstGeom prst="rect">
            <a:avLst/>
          </a:prstGeom>
          <a:solidFill>
            <a:srgbClr val="FF0000">
              <a:alpha val="29019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4799" y="4869854"/>
            <a:ext cx="1223963" cy="287338"/>
          </a:xfrm>
          <a:prstGeom prst="rect">
            <a:avLst/>
          </a:prstGeom>
          <a:solidFill>
            <a:srgbClr val="FF0000">
              <a:alpha val="29019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270000" y="304800"/>
            <a:ext cx="77470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Réhabilitation postopératoire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39444" y="6381328"/>
            <a:ext cx="2263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>
                <a:solidFill>
                  <a:srgbClr val="FFFFFF"/>
                </a:solidFill>
                <a:cs typeface="+mn-cs"/>
              </a:rPr>
              <a:t>F. </a:t>
            </a:r>
            <a:r>
              <a:rPr lang="fr-FR" sz="1600" b="1" dirty="0" err="1">
                <a:solidFill>
                  <a:srgbClr val="FFFFFF"/>
                </a:solidFill>
                <a:cs typeface="+mn-cs"/>
              </a:rPr>
              <a:t>Carli</a:t>
            </a:r>
            <a:r>
              <a:rPr lang="fr-FR" sz="1600" b="1" dirty="0">
                <a:solidFill>
                  <a:srgbClr val="FFFFFF"/>
                </a:solidFill>
                <a:cs typeface="+mn-cs"/>
              </a:rPr>
              <a:t> RAPM 2011</a:t>
            </a:r>
          </a:p>
        </p:txBody>
      </p:sp>
      <p:pic>
        <p:nvPicPr>
          <p:cNvPr id="3" name="Image 2" descr="Beaussier réhab. Chir dig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52" y="2348880"/>
            <a:ext cx="5503540" cy="326001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064301" y="5661248"/>
            <a:ext cx="2263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 err="1" smtClean="0">
                <a:solidFill>
                  <a:srgbClr val="FFFFFF"/>
                </a:solidFill>
                <a:cs typeface="+mn-cs"/>
              </a:rPr>
              <a:t>Beaussier</a:t>
            </a:r>
            <a:r>
              <a:rPr lang="fr-FR" sz="1600" b="1" dirty="0" smtClean="0">
                <a:solidFill>
                  <a:srgbClr val="FFFFFF"/>
                </a:solidFill>
                <a:cs typeface="+mn-cs"/>
              </a:rPr>
              <a:t> JEPU</a:t>
            </a:r>
            <a:endParaRPr lang="fr-FR" sz="1600" b="1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s\uploaded\Colonic resection algorith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8" y="1268760"/>
            <a:ext cx="3967233" cy="5256584"/>
          </a:xfrm>
          <a:prstGeom prst="rect">
            <a:avLst/>
          </a:prstGeom>
        </p:spPr>
      </p:pic>
      <p:pic>
        <p:nvPicPr>
          <p:cNvPr id="3" name="Image 4" descr="Joshi algorith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6" y="260648"/>
            <a:ext cx="4402492" cy="25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 descr="TKA recs 17Apr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" y="2996952"/>
            <a:ext cx="49647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ages\uploaded\Colonic resection algorith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04" y="44624"/>
            <a:ext cx="514217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4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34988" y="1628800"/>
            <a:ext cx="9072563" cy="4114800"/>
          </a:xfrm>
        </p:spPr>
        <p:txBody>
          <a:bodyPr/>
          <a:lstStyle/>
          <a:p>
            <a:pPr marL="0" indent="0">
              <a:buNone/>
              <a:defRPr/>
            </a:pPr>
            <a:endParaRPr lang="fr-FR" sz="4400" dirty="0"/>
          </a:p>
          <a:p>
            <a:pPr marL="0" indent="0">
              <a:buNone/>
              <a:defRPr/>
            </a:pPr>
            <a:endParaRPr lang="fr-FR" sz="4400" dirty="0" smtClean="0"/>
          </a:p>
          <a:p>
            <a:pPr marL="0" indent="0">
              <a:buNone/>
              <a:defRPr/>
            </a:pPr>
            <a:r>
              <a:rPr lang="fr-FR" sz="4400" dirty="0" smtClean="0"/>
              <a:t>Le patient est au centre de la procédure</a:t>
            </a:r>
            <a:endParaRPr lang="fr-FR" sz="4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2400" y="457200"/>
            <a:ext cx="77470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fr-FR" sz="4400" dirty="0" smtClean="0">
                <a:solidFill>
                  <a:srgbClr val="FAFD00"/>
                </a:solidFill>
                <a:latin typeface="Times" charset="0"/>
                <a:cs typeface="+mn-cs"/>
              </a:rPr>
              <a:t>Réhabilitation postopératoire</a:t>
            </a:r>
            <a:endParaRPr lang="fr-FR" sz="4400" dirty="0">
              <a:solidFill>
                <a:srgbClr val="FAFD00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éle type">
  <a:themeElements>
    <a:clrScheme name="">
      <a:dk1>
        <a:srgbClr val="000000"/>
      </a:dk1>
      <a:lt1>
        <a:srgbClr val="081D5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BB4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odéle typ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odéle ty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éle typ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éle typ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éle typ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éle typ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éle typ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éle typ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Logiciels:Microsoft Office 98:Modèles:Modéle type</Template>
  <TotalTime>13086</TotalTime>
  <Pages>70</Pages>
  <Words>887</Words>
  <Application>Microsoft Macintosh PowerPoint</Application>
  <PresentationFormat>Diapositives 35 mm</PresentationFormat>
  <Paragraphs>159</Paragraphs>
  <Slides>24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Modéle type</vt:lpstr>
      <vt:lpstr>Présentation PowerPoint</vt:lpstr>
      <vt:lpstr>Ambulatoire : pourquoi ?</vt:lpstr>
      <vt:lpstr>Ambulatoire : comment ? Recommandations ANAP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 total</vt:lpstr>
      <vt:lpstr>Présentation PowerPoint</vt:lpstr>
      <vt:lpstr>A Clinical Pathway to Accelerate Recovery after Colonic Resection</vt:lpstr>
      <vt:lpstr>Présentation PowerPoint</vt:lpstr>
      <vt:lpstr>Présentation PowerPoint</vt:lpstr>
      <vt:lpstr>Présentation PowerPoint</vt:lpstr>
      <vt:lpstr>Conclusions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Lean (maigre) management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Description du plexus brachial</dc:title>
  <dc:subject/>
  <dc:creator>Delaunay</dc:creator>
  <cp:keywords/>
  <dc:description/>
  <cp:lastModifiedBy>Laurent Delaunay</cp:lastModifiedBy>
  <cp:revision>642</cp:revision>
  <cp:lastPrinted>2009-04-22T19:24:48Z</cp:lastPrinted>
  <dcterms:created xsi:type="dcterms:W3CDTF">2000-03-04T07:09:34Z</dcterms:created>
  <dcterms:modified xsi:type="dcterms:W3CDTF">2013-09-18T05:10:40Z</dcterms:modified>
</cp:coreProperties>
</file>