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329" r:id="rId3"/>
    <p:sldId id="330" r:id="rId4"/>
    <p:sldId id="312" r:id="rId5"/>
    <p:sldId id="332" r:id="rId6"/>
    <p:sldId id="338" r:id="rId7"/>
    <p:sldId id="340" r:id="rId8"/>
    <p:sldId id="352" r:id="rId9"/>
    <p:sldId id="353" r:id="rId10"/>
    <p:sldId id="294" r:id="rId11"/>
    <p:sldId id="341" r:id="rId12"/>
    <p:sldId id="300" r:id="rId13"/>
    <p:sldId id="315" r:id="rId14"/>
    <p:sldId id="292" r:id="rId15"/>
    <p:sldId id="296" r:id="rId16"/>
    <p:sldId id="291" r:id="rId17"/>
    <p:sldId id="298" r:id="rId18"/>
    <p:sldId id="270" r:id="rId19"/>
    <p:sldId id="346"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AE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54" autoAdjust="0"/>
    <p:restoredTop sz="97586" autoAdjust="0"/>
  </p:normalViewPr>
  <p:slideViewPr>
    <p:cSldViewPr snapToGrid="0" snapToObjects="1" showGuides="1">
      <p:cViewPr varScale="1">
        <p:scale>
          <a:sx n="86" d="100"/>
          <a:sy n="86" d="100"/>
        </p:scale>
        <p:origin x="-2512" y="-104"/>
      </p:cViewPr>
      <p:guideLst>
        <p:guide orient="horz" pos="4319"/>
        <p:guide pos="3013"/>
      </p:guideLst>
    </p:cSldViewPr>
  </p:slideViewPr>
  <p:notesTextViewPr>
    <p:cViewPr>
      <p:scale>
        <a:sx n="100" d="100"/>
        <a:sy n="100" d="100"/>
      </p:scale>
      <p:origin x="0" y="0"/>
    </p:cViewPr>
  </p:notesTextViewPr>
  <p:sorterViewPr>
    <p:cViewPr>
      <p:scale>
        <a:sx n="150" d="100"/>
        <a:sy n="150" d="100"/>
      </p:scale>
      <p:origin x="0" y="12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751BE-565C-2646-B1B0-C5EFB4F9EF69}" type="datetimeFigureOut">
              <a:rPr lang="fr-FR" smtClean="0"/>
              <a:t>17/09/13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F1F66-18EC-E848-AF20-846638A270B4}" type="slidenum">
              <a:rPr lang="fr-FR" smtClean="0"/>
              <a:t>‹#›</a:t>
            </a:fld>
            <a:endParaRPr lang="fr-FR"/>
          </a:p>
        </p:txBody>
      </p:sp>
    </p:spTree>
    <p:extLst>
      <p:ext uri="{BB962C8B-B14F-4D97-AF65-F5344CB8AC3E}">
        <p14:creationId xmlns:p14="http://schemas.microsoft.com/office/powerpoint/2010/main" val="333458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Nécessité organisationnelle</a:t>
            </a:r>
            <a:endParaRPr lang="fr-FR" dirty="0"/>
          </a:p>
        </p:txBody>
      </p:sp>
      <p:sp>
        <p:nvSpPr>
          <p:cNvPr id="4" name="Espace réservé du numéro de diapositive 3"/>
          <p:cNvSpPr>
            <a:spLocks noGrp="1"/>
          </p:cNvSpPr>
          <p:nvPr>
            <p:ph type="sldNum" sz="quarter" idx="10"/>
          </p:nvPr>
        </p:nvSpPr>
        <p:spPr/>
        <p:txBody>
          <a:bodyPr/>
          <a:lstStyle/>
          <a:p>
            <a:fld id="{705F1F66-18EC-E848-AF20-846638A270B4}" type="slidenum">
              <a:rPr lang="fr-FR" smtClean="0"/>
              <a:t>4</a:t>
            </a:fld>
            <a:endParaRPr lang="fr-FR"/>
          </a:p>
        </p:txBody>
      </p:sp>
    </p:spTree>
    <p:extLst>
      <p:ext uri="{BB962C8B-B14F-4D97-AF65-F5344CB8AC3E}">
        <p14:creationId xmlns:p14="http://schemas.microsoft.com/office/powerpoint/2010/main" val="1803665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Conviction – </a:t>
            </a:r>
            <a:r>
              <a:rPr lang="fr-FR" dirty="0" err="1" smtClean="0"/>
              <a:t>Necessite</a:t>
            </a:r>
            <a:r>
              <a:rPr lang="fr-FR" dirty="0" smtClean="0"/>
              <a:t> </a:t>
            </a:r>
          </a:p>
          <a:p>
            <a:r>
              <a:rPr lang="fr-FR" smtClean="0"/>
              <a:t>Opposants Retissant</a:t>
            </a:r>
            <a:endParaRPr lang="fr-FR" dirty="0"/>
          </a:p>
        </p:txBody>
      </p:sp>
      <p:sp>
        <p:nvSpPr>
          <p:cNvPr id="4" name="Espace réservé du numéro de diapositive 3"/>
          <p:cNvSpPr>
            <a:spLocks noGrp="1"/>
          </p:cNvSpPr>
          <p:nvPr>
            <p:ph type="sldNum" sz="quarter" idx="10"/>
          </p:nvPr>
        </p:nvSpPr>
        <p:spPr/>
        <p:txBody>
          <a:bodyPr/>
          <a:lstStyle/>
          <a:p>
            <a:fld id="{705F1F66-18EC-E848-AF20-846638A270B4}" type="slidenum">
              <a:rPr lang="fr-FR" smtClean="0"/>
              <a:t>18</a:t>
            </a:fld>
            <a:endParaRPr lang="fr-FR"/>
          </a:p>
        </p:txBody>
      </p:sp>
    </p:spTree>
    <p:extLst>
      <p:ext uri="{BB962C8B-B14F-4D97-AF65-F5344CB8AC3E}">
        <p14:creationId xmlns:p14="http://schemas.microsoft.com/office/powerpoint/2010/main" val="55411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Evolution</a:t>
            </a:r>
            <a:r>
              <a:rPr lang="fr-FR" sz="1200" baseline="0" dirty="0" smtClean="0"/>
              <a:t> chirurgie</a:t>
            </a:r>
            <a:endParaRPr lang="fr-FR" dirty="0"/>
          </a:p>
        </p:txBody>
      </p:sp>
      <p:sp>
        <p:nvSpPr>
          <p:cNvPr id="4" name="Espace réservé du numéro de diapositive 3"/>
          <p:cNvSpPr>
            <a:spLocks noGrp="1"/>
          </p:cNvSpPr>
          <p:nvPr>
            <p:ph type="sldNum" sz="quarter" idx="10"/>
          </p:nvPr>
        </p:nvSpPr>
        <p:spPr/>
        <p:txBody>
          <a:bodyPr/>
          <a:lstStyle/>
          <a:p>
            <a:fld id="{705F1F66-18EC-E848-AF20-846638A270B4}" type="slidenum">
              <a:rPr lang="fr-FR" smtClean="0"/>
              <a:t>5</a:t>
            </a:fld>
            <a:endParaRPr lang="fr-FR"/>
          </a:p>
        </p:txBody>
      </p:sp>
    </p:spTree>
    <p:extLst>
      <p:ext uri="{BB962C8B-B14F-4D97-AF65-F5344CB8AC3E}">
        <p14:creationId xmlns:p14="http://schemas.microsoft.com/office/powerpoint/2010/main" val="242449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Proportion of </a:t>
            </a:r>
            <a:r>
              <a:rPr lang="fr-FR" sz="1200" b="0" i="0" u="none" strike="noStrike" kern="1200" baseline="0" dirty="0" err="1" smtClean="0">
                <a:solidFill>
                  <a:schemeClr val="tx1"/>
                </a:solidFill>
                <a:latin typeface="+mn-lt"/>
                <a:ea typeface="+mn-ea"/>
                <a:cs typeface="+mn-cs"/>
              </a:rPr>
              <a:t>auses</a:t>
            </a:r>
            <a:r>
              <a:rPr lang="fr-FR" sz="1200" b="0" i="0" u="none" strike="noStrike" kern="1200" baseline="0" dirty="0" smtClean="0">
                <a:solidFill>
                  <a:schemeClr val="tx1"/>
                </a:solidFill>
                <a:latin typeface="+mn-lt"/>
                <a:ea typeface="+mn-ea"/>
                <a:cs typeface="+mn-cs"/>
              </a:rPr>
              <a:t> of time </a:t>
            </a:r>
            <a:r>
              <a:rPr lang="fr-FR" sz="1200" b="0" i="0" u="none" strike="noStrike" kern="1200" baseline="0" dirty="0" err="1" smtClean="0">
                <a:solidFill>
                  <a:schemeClr val="tx1"/>
                </a:solidFill>
                <a:latin typeface="+mn-lt"/>
                <a:ea typeface="+mn-ea"/>
                <a:cs typeface="+mn-cs"/>
              </a:rPr>
              <a:t>wasted</a:t>
            </a:r>
            <a:r>
              <a:rPr lang="fr-FR" sz="1200" b="0" i="0" u="none" strike="noStrike" kern="1200" baseline="0" dirty="0" smtClean="0">
                <a:solidFill>
                  <a:schemeClr val="tx1"/>
                </a:solidFill>
                <a:latin typeface="+mn-lt"/>
                <a:ea typeface="+mn-ea"/>
                <a:cs typeface="+mn-cs"/>
              </a:rPr>
              <a:t> in the operating room (OR</a:t>
            </a:r>
            <a:endParaRPr lang="fr-FR" dirty="0"/>
          </a:p>
        </p:txBody>
      </p:sp>
      <p:sp>
        <p:nvSpPr>
          <p:cNvPr id="4" name="Espace réservé du numéro de diapositive 3"/>
          <p:cNvSpPr>
            <a:spLocks noGrp="1"/>
          </p:cNvSpPr>
          <p:nvPr>
            <p:ph type="sldNum" sz="quarter" idx="10"/>
          </p:nvPr>
        </p:nvSpPr>
        <p:spPr/>
        <p:txBody>
          <a:bodyPr/>
          <a:lstStyle/>
          <a:p>
            <a:fld id="{244DD1AB-F213-B644-AE8D-97B8141151DB}" type="slidenum">
              <a:rPr lang="fr-FR" smtClean="0"/>
              <a:t>9</a:t>
            </a:fld>
            <a:endParaRPr lang="fr-FR"/>
          </a:p>
        </p:txBody>
      </p:sp>
    </p:spTree>
    <p:extLst>
      <p:ext uri="{BB962C8B-B14F-4D97-AF65-F5344CB8AC3E}">
        <p14:creationId xmlns:p14="http://schemas.microsoft.com/office/powerpoint/2010/main" val="308113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a:latin typeface="Calibri" charset="0"/>
              <a:ea typeface="ＭＳ Ｐゴシック" charset="0"/>
              <a:cs typeface="ＭＳ Ｐゴシック" charset="0"/>
            </a:endParaRPr>
          </a:p>
        </p:txBody>
      </p:sp>
      <p:sp>
        <p:nvSpPr>
          <p:cNvPr id="4" name="Espace réservé du numéro de diapositive 3"/>
          <p:cNvSpPr>
            <a:spLocks noGrp="1"/>
          </p:cNvSpPr>
          <p:nvPr>
            <p:ph type="sldNum" sz="quarter" idx="5"/>
          </p:nvPr>
        </p:nvSpPr>
        <p:spPr/>
        <p:txBody>
          <a:bodyPr/>
          <a:lstStyle/>
          <a:p>
            <a:pPr>
              <a:defRPr/>
            </a:pPr>
            <a:fld id="{2594D1A0-8917-004C-90DE-277E414829E9}" type="slidenum">
              <a:rPr lang="fr-FR" smtClean="0"/>
              <a:pPr>
                <a:defRPr/>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Jeunes : Sédation +++++</a:t>
            </a:r>
            <a:endParaRPr lang="fr-FR" dirty="0"/>
          </a:p>
        </p:txBody>
      </p:sp>
      <p:sp>
        <p:nvSpPr>
          <p:cNvPr id="4" name="Espace réservé du numéro de diapositive 3"/>
          <p:cNvSpPr>
            <a:spLocks noGrp="1"/>
          </p:cNvSpPr>
          <p:nvPr>
            <p:ph type="sldNum" sz="quarter" idx="10"/>
          </p:nvPr>
        </p:nvSpPr>
        <p:spPr/>
        <p:txBody>
          <a:bodyPr/>
          <a:lstStyle/>
          <a:p>
            <a:fld id="{705F1F66-18EC-E848-AF20-846638A270B4}" type="slidenum">
              <a:rPr lang="fr-FR" smtClean="0"/>
              <a:t>11</a:t>
            </a:fld>
            <a:endParaRPr lang="fr-FR"/>
          </a:p>
        </p:txBody>
      </p:sp>
    </p:spTree>
    <p:extLst>
      <p:ext uri="{BB962C8B-B14F-4D97-AF65-F5344CB8AC3E}">
        <p14:creationId xmlns:p14="http://schemas.microsoft.com/office/powerpoint/2010/main" val="4116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05F1F66-18EC-E848-AF20-846638A270B4}" type="slidenum">
              <a:rPr lang="fr-FR" smtClean="0"/>
              <a:t>14</a:t>
            </a:fld>
            <a:endParaRPr lang="fr-FR"/>
          </a:p>
        </p:txBody>
      </p:sp>
    </p:spTree>
    <p:extLst>
      <p:ext uri="{BB962C8B-B14F-4D97-AF65-F5344CB8AC3E}">
        <p14:creationId xmlns:p14="http://schemas.microsoft.com/office/powerpoint/2010/main" val="71881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E997B19F-C473-1B48-9801-A094AAD04D60}" type="slidenum">
              <a:rPr lang="fr-FR"/>
              <a:pPr/>
              <a:t>15</a:t>
            </a:fld>
            <a:endParaRPr lang="fr-F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fr-FR">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détaillant le type de patients, le type de bloc nerveux, le score de sortie utilisés.</a:t>
            </a:r>
            <a:endParaRPr lang="en-GB" sz="1200" dirty="0" smtClean="0"/>
          </a:p>
          <a:p>
            <a:endParaRPr lang="fr-FR" dirty="0"/>
          </a:p>
        </p:txBody>
      </p:sp>
      <p:sp>
        <p:nvSpPr>
          <p:cNvPr id="4" name="Espace réservé du numéro de diapositive 3"/>
          <p:cNvSpPr>
            <a:spLocks noGrp="1"/>
          </p:cNvSpPr>
          <p:nvPr>
            <p:ph type="sldNum" sz="quarter" idx="10"/>
          </p:nvPr>
        </p:nvSpPr>
        <p:spPr/>
        <p:txBody>
          <a:bodyPr/>
          <a:lstStyle/>
          <a:p>
            <a:fld id="{DDC0C7DD-42EE-4D49-8E98-57EA2F4B29D6}" type="slidenum">
              <a:rPr lang="fr-FR" smtClean="0"/>
              <a:pPr/>
              <a:t>16</a:t>
            </a:fld>
            <a:endParaRPr lang="fr-FR"/>
          </a:p>
        </p:txBody>
      </p:sp>
    </p:spTree>
    <p:extLst>
      <p:ext uri="{BB962C8B-B14F-4D97-AF65-F5344CB8AC3E}">
        <p14:creationId xmlns:p14="http://schemas.microsoft.com/office/powerpoint/2010/main" val="148616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Conviction – </a:t>
            </a:r>
            <a:r>
              <a:rPr lang="fr-FR" dirty="0" err="1" smtClean="0"/>
              <a:t>Necessite</a:t>
            </a:r>
            <a:r>
              <a:rPr lang="fr-FR" dirty="0" smtClean="0"/>
              <a:t> </a:t>
            </a:r>
          </a:p>
          <a:p>
            <a:r>
              <a:rPr lang="fr-FR" smtClean="0"/>
              <a:t>Opposants Retissant</a:t>
            </a:r>
            <a:endParaRPr lang="fr-FR" dirty="0"/>
          </a:p>
        </p:txBody>
      </p:sp>
      <p:sp>
        <p:nvSpPr>
          <p:cNvPr id="4" name="Espace réservé du numéro de diapositive 3"/>
          <p:cNvSpPr>
            <a:spLocks noGrp="1"/>
          </p:cNvSpPr>
          <p:nvPr>
            <p:ph type="sldNum" sz="quarter" idx="10"/>
          </p:nvPr>
        </p:nvSpPr>
        <p:spPr/>
        <p:txBody>
          <a:bodyPr/>
          <a:lstStyle/>
          <a:p>
            <a:fld id="{705F1F66-18EC-E848-AF20-846638A270B4}" type="slidenum">
              <a:rPr lang="fr-FR" smtClean="0"/>
              <a:t>17</a:t>
            </a:fld>
            <a:endParaRPr lang="fr-FR"/>
          </a:p>
        </p:txBody>
      </p:sp>
    </p:spTree>
    <p:extLst>
      <p:ext uri="{BB962C8B-B14F-4D97-AF65-F5344CB8AC3E}">
        <p14:creationId xmlns:p14="http://schemas.microsoft.com/office/powerpoint/2010/main" val="55411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118293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134500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280761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15062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143252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136287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244113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102922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395339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387353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AE75D466-DDD2-FA48-A20F-94E7BF3207E0}" type="datetimeFigureOut">
              <a:rPr lang="fr-FR" smtClean="0"/>
              <a:t>17/09/13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8139B0-B3D1-154E-BFF0-E120DC183EA0}" type="slidenum">
              <a:rPr lang="fr-FR" smtClean="0"/>
              <a:t>‹#›</a:t>
            </a:fld>
            <a:endParaRPr lang="fr-FR"/>
          </a:p>
        </p:txBody>
      </p:sp>
    </p:spTree>
    <p:extLst>
      <p:ext uri="{BB962C8B-B14F-4D97-AF65-F5344CB8AC3E}">
        <p14:creationId xmlns:p14="http://schemas.microsoft.com/office/powerpoint/2010/main" val="4120175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139B0-B3D1-154E-BFF0-E120DC183EA0}" type="slidenum">
              <a:rPr lang="fr-FR" smtClean="0"/>
              <a:t>‹#›</a:t>
            </a:fld>
            <a:endParaRPr lang="fr-FR"/>
          </a:p>
        </p:txBody>
      </p:sp>
      <p:pic>
        <p:nvPicPr>
          <p:cNvPr id="7" name="Image 6"/>
          <p:cNvPicPr>
            <a:picLocks noChangeAspect="1"/>
          </p:cNvPicPr>
          <p:nvPr userDrawn="1"/>
        </p:nvPicPr>
        <p:blipFill rotWithShape="1">
          <a:blip r:embed="rId13"/>
          <a:srcRect b="7900"/>
          <a:stretch/>
        </p:blipFill>
        <p:spPr>
          <a:xfrm>
            <a:off x="0" y="6483047"/>
            <a:ext cx="806797" cy="374975"/>
          </a:xfrm>
          <a:prstGeom prst="rect">
            <a:avLst/>
          </a:prstGeom>
        </p:spPr>
      </p:pic>
    </p:spTree>
    <p:extLst>
      <p:ext uri="{BB962C8B-B14F-4D97-AF65-F5344CB8AC3E}">
        <p14:creationId xmlns:p14="http://schemas.microsoft.com/office/powerpoint/2010/main" val="2407497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85746"/>
            <a:ext cx="9143999" cy="1323439"/>
          </a:xfrm>
          <a:prstGeom prst="rect">
            <a:avLst/>
          </a:prstGeom>
        </p:spPr>
        <p:txBody>
          <a:bodyPr wrap="square">
            <a:spAutoFit/>
          </a:bodyPr>
          <a:lstStyle/>
          <a:p>
            <a:pPr algn="ctr"/>
            <a:r>
              <a:rPr lang="fr-FR" sz="4000" b="1" dirty="0" smtClean="0">
                <a:ln w="1905"/>
                <a:solidFill>
                  <a:schemeClr val="accent1"/>
                </a:solidFill>
                <a:effectLst>
                  <a:innerShdw blurRad="69850" dist="43180" dir="5400000">
                    <a:srgbClr val="000000">
                      <a:alpha val="65000"/>
                    </a:srgbClr>
                  </a:innerShdw>
                </a:effectLst>
              </a:rPr>
              <a:t>FACT-TRACK AND FURIOUS ! </a:t>
            </a:r>
          </a:p>
          <a:p>
            <a:pPr algn="ctr"/>
            <a:r>
              <a:rPr lang="fr-FR" sz="4000" b="1" dirty="0" smtClean="0">
                <a:ln w="1905"/>
                <a:solidFill>
                  <a:schemeClr val="accent1"/>
                </a:solidFill>
                <a:effectLst>
                  <a:innerShdw blurRad="69850" dist="43180" dir="5400000">
                    <a:srgbClr val="000000">
                      <a:alpha val="65000"/>
                    </a:srgbClr>
                  </a:innerShdw>
                </a:effectLst>
              </a:rPr>
              <a:t>VISION MÉDICALE DU BY-PASS DE LA SSPI</a:t>
            </a:r>
            <a:endParaRPr lang="fr-FR" sz="3200" b="1" dirty="0" smtClean="0">
              <a:ln w="1905"/>
              <a:solidFill>
                <a:schemeClr val="accent1"/>
              </a:solidFill>
              <a:effectLst>
                <a:innerShdw blurRad="69850" dist="43180" dir="5400000">
                  <a:srgbClr val="000000">
                    <a:alpha val="65000"/>
                  </a:srgbClr>
                </a:innerShdw>
              </a:effectLst>
            </a:endParaRPr>
          </a:p>
        </p:txBody>
      </p:sp>
      <p:sp>
        <p:nvSpPr>
          <p:cNvPr id="10" name="ZoneTexte 9"/>
          <p:cNvSpPr txBox="1"/>
          <p:nvPr/>
        </p:nvSpPr>
        <p:spPr>
          <a:xfrm>
            <a:off x="6536130" y="2387617"/>
            <a:ext cx="184666" cy="369332"/>
          </a:xfrm>
          <a:prstGeom prst="rect">
            <a:avLst/>
          </a:prstGeom>
          <a:noFill/>
        </p:spPr>
        <p:txBody>
          <a:bodyPr wrap="none" rtlCol="0">
            <a:spAutoFit/>
          </a:bodyPr>
          <a:lstStyle/>
          <a:p>
            <a:endParaRPr lang="fr-FR" dirty="0"/>
          </a:p>
        </p:txBody>
      </p:sp>
      <p:sp>
        <p:nvSpPr>
          <p:cNvPr id="6" name="Sous-titre 2"/>
          <p:cNvSpPr>
            <a:spLocks noGrp="1"/>
          </p:cNvSpPr>
          <p:nvPr>
            <p:ph type="subTitle" idx="1"/>
          </p:nvPr>
        </p:nvSpPr>
        <p:spPr>
          <a:xfrm>
            <a:off x="1371600" y="2786147"/>
            <a:ext cx="6400800" cy="2519510"/>
          </a:xfrm>
        </p:spPr>
        <p:txBody>
          <a:bodyPr>
            <a:noAutofit/>
          </a:bodyPr>
          <a:lstStyle/>
          <a:p>
            <a:r>
              <a:rPr lang="fr-FR" dirty="0" smtClean="0">
                <a:solidFill>
                  <a:schemeClr val="tx1"/>
                </a:solidFill>
              </a:rPr>
              <a:t>Sébastien Bloc</a:t>
            </a:r>
          </a:p>
          <a:p>
            <a:r>
              <a:rPr lang="fr-FR" dirty="0" smtClean="0">
                <a:solidFill>
                  <a:schemeClr val="tx1"/>
                </a:solidFill>
              </a:rPr>
              <a:t>Quincy-Sous-Sénart</a:t>
            </a:r>
          </a:p>
          <a:p>
            <a:r>
              <a:rPr lang="fr-FR" sz="2400" dirty="0" smtClean="0">
                <a:solidFill>
                  <a:schemeClr val="tx1"/>
                </a:solidFill>
              </a:rPr>
              <a:t>18 septembre 2013</a:t>
            </a:r>
          </a:p>
          <a:p>
            <a:endParaRPr lang="fr-FR" sz="2400" dirty="0" smtClean="0">
              <a:solidFill>
                <a:schemeClr val="tx1"/>
              </a:solidFill>
            </a:endParaRPr>
          </a:p>
          <a:p>
            <a:r>
              <a:rPr lang="fr-FR" sz="2400" dirty="0">
                <a:solidFill>
                  <a:schemeClr val="tx1"/>
                </a:solidFill>
              </a:rPr>
              <a:t>CARLIF</a:t>
            </a:r>
          </a:p>
          <a:p>
            <a:r>
              <a:rPr lang="fr-FR" sz="2400" dirty="0">
                <a:solidFill>
                  <a:schemeClr val="tx1"/>
                </a:solidFill>
              </a:rPr>
              <a:t>Comment raccourcir les durées d'hospitalisation ?</a:t>
            </a:r>
          </a:p>
        </p:txBody>
      </p:sp>
      <p:pic>
        <p:nvPicPr>
          <p:cNvPr id="7" name="Image 6"/>
          <p:cNvPicPr>
            <a:picLocks noChangeAspect="1"/>
          </p:cNvPicPr>
          <p:nvPr/>
        </p:nvPicPr>
        <p:blipFill rotWithShape="1">
          <a:blip r:embed="rId2"/>
          <a:srcRect b="7900"/>
          <a:stretch/>
        </p:blipFill>
        <p:spPr>
          <a:xfrm>
            <a:off x="6619225" y="5697261"/>
            <a:ext cx="2524775" cy="1173440"/>
          </a:xfrm>
          <a:prstGeom prst="rect">
            <a:avLst/>
          </a:prstGeom>
        </p:spPr>
      </p:pic>
      <p:sp>
        <p:nvSpPr>
          <p:cNvPr id="11" name="ZoneTexte 10"/>
          <p:cNvSpPr txBox="1"/>
          <p:nvPr/>
        </p:nvSpPr>
        <p:spPr>
          <a:xfrm>
            <a:off x="0" y="6488668"/>
            <a:ext cx="2546528" cy="369332"/>
          </a:xfrm>
          <a:prstGeom prst="rect">
            <a:avLst/>
          </a:prstGeom>
          <a:solidFill>
            <a:schemeClr val="bg1"/>
          </a:solidFill>
        </p:spPr>
        <p:txBody>
          <a:bodyPr wrap="none" rtlCol="0">
            <a:spAutoFit/>
          </a:bodyPr>
          <a:lstStyle/>
          <a:p>
            <a:r>
              <a:rPr lang="fr-FR" b="1" dirty="0" smtClean="0">
                <a:solidFill>
                  <a:schemeClr val="tx2"/>
                </a:solidFill>
              </a:rPr>
              <a:t>LIEN D’INTÉRÊT : AUCUN </a:t>
            </a:r>
            <a:endParaRPr lang="fr-FR" b="1" dirty="0">
              <a:solidFill>
                <a:schemeClr val="tx2"/>
              </a:solidFill>
            </a:endParaRPr>
          </a:p>
        </p:txBody>
      </p:sp>
      <p:pic>
        <p:nvPicPr>
          <p:cNvPr id="2" name="Image 1" descr="Capture d’écran 2013-09-10 à 23.36.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50117"/>
          </a:xfrm>
          <a:prstGeom prst="rect">
            <a:avLst/>
          </a:prstGeom>
        </p:spPr>
      </p:pic>
      <p:sp>
        <p:nvSpPr>
          <p:cNvPr id="3" name="Rectangle 2"/>
          <p:cNvSpPr/>
          <p:nvPr/>
        </p:nvSpPr>
        <p:spPr>
          <a:xfrm>
            <a:off x="4602665" y="6165502"/>
            <a:ext cx="2016560" cy="646331"/>
          </a:xfrm>
          <a:prstGeom prst="rect">
            <a:avLst/>
          </a:prstGeom>
        </p:spPr>
        <p:txBody>
          <a:bodyPr wrap="none">
            <a:spAutoFit/>
          </a:bodyPr>
          <a:lstStyle/>
          <a:p>
            <a:r>
              <a:rPr lang="fr-FR" dirty="0" err="1"/>
              <a:t>www.echo-</a:t>
            </a:r>
            <a:r>
              <a:rPr lang="fr-FR" dirty="0" err="1" smtClean="0"/>
              <a:t>alr.com</a:t>
            </a:r>
            <a:endParaRPr lang="fr-FR" dirty="0" smtClean="0"/>
          </a:p>
          <a:p>
            <a:r>
              <a:rPr lang="fr-FR" dirty="0" err="1" smtClean="0"/>
              <a:t>www.anesthesia.fr</a:t>
            </a:r>
            <a:endParaRPr lang="fr-FR" dirty="0"/>
          </a:p>
        </p:txBody>
      </p:sp>
    </p:spTree>
    <p:extLst>
      <p:ext uri="{BB962C8B-B14F-4D97-AF65-F5344CB8AC3E}">
        <p14:creationId xmlns:p14="http://schemas.microsoft.com/office/powerpoint/2010/main" val="27646969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er 6"/>
          <p:cNvGrpSpPr>
            <a:grpSpLocks/>
          </p:cNvGrpSpPr>
          <p:nvPr/>
        </p:nvGrpSpPr>
        <p:grpSpPr bwMode="auto">
          <a:xfrm>
            <a:off x="179388" y="1109026"/>
            <a:ext cx="5210175" cy="1079500"/>
            <a:chOff x="154317" y="1268760"/>
            <a:chExt cx="5209771" cy="1080120"/>
          </a:xfrm>
        </p:grpSpPr>
        <p:pic>
          <p:nvPicPr>
            <p:cNvPr id="36874" name="Image 2" descr="Capture d’écran 2012-12-30 à 17.49.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17" y="1268760"/>
              <a:ext cx="4161641"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ZoneTexte 5"/>
            <p:cNvSpPr txBox="1">
              <a:spLocks noChangeArrowheads="1"/>
            </p:cNvSpPr>
            <p:nvPr/>
          </p:nvSpPr>
          <p:spPr bwMode="auto">
            <a:xfrm flipH="1">
              <a:off x="2843808" y="1999873"/>
              <a:ext cx="2520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dirty="0" err="1">
                  <a:latin typeface="Calibri" charset="0"/>
                  <a:cs typeface="Calibri" charset="0"/>
                </a:rPr>
                <a:t>Anesth</a:t>
              </a:r>
              <a:r>
                <a:rPr lang="fr-FR" sz="1200" dirty="0">
                  <a:latin typeface="Calibri" charset="0"/>
                  <a:cs typeface="Calibri" charset="0"/>
                </a:rPr>
                <a:t> </a:t>
              </a:r>
              <a:r>
                <a:rPr lang="fr-FR" sz="1200" dirty="0" err="1">
                  <a:latin typeface="Calibri" charset="0"/>
                  <a:cs typeface="Calibri" charset="0"/>
                </a:rPr>
                <a:t>Analg</a:t>
              </a:r>
              <a:r>
                <a:rPr lang="fr-FR" sz="1200" dirty="0">
                  <a:latin typeface="Calibri" charset="0"/>
                  <a:cs typeface="Calibri" charset="0"/>
                </a:rPr>
                <a:t> 2003</a:t>
              </a:r>
            </a:p>
          </p:txBody>
        </p:sp>
      </p:grpSp>
      <p:pic>
        <p:nvPicPr>
          <p:cNvPr id="36867" name="Image 1" descr="Capture d’écran 2012-12-30 à 17.47.08.png"/>
          <p:cNvPicPr>
            <a:picLocks noChangeAspect="1"/>
          </p:cNvPicPr>
          <p:nvPr/>
        </p:nvPicPr>
        <p:blipFill rotWithShape="1">
          <a:blip r:embed="rId4">
            <a:extLst>
              <a:ext uri="{28A0092B-C50C-407E-A947-70E740481C1C}">
                <a14:useLocalDpi xmlns:a14="http://schemas.microsoft.com/office/drawing/2010/main" val="0"/>
              </a:ext>
            </a:extLst>
          </a:blip>
          <a:srcRect t="64560" b="1182"/>
          <a:stretch/>
        </p:blipFill>
        <p:spPr bwMode="auto">
          <a:xfrm>
            <a:off x="179388" y="2847999"/>
            <a:ext cx="8420100" cy="17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Image 4" descr="Capture d’écran 2012-12-30 à 17.47.08.png"/>
          <p:cNvPicPr>
            <a:picLocks noChangeAspect="1"/>
          </p:cNvPicPr>
          <p:nvPr/>
        </p:nvPicPr>
        <p:blipFill>
          <a:blip r:embed="rId4">
            <a:extLst>
              <a:ext uri="{28A0092B-C50C-407E-A947-70E740481C1C}">
                <a14:useLocalDpi xmlns:a14="http://schemas.microsoft.com/office/drawing/2010/main" val="0"/>
              </a:ext>
            </a:extLst>
          </a:blip>
          <a:srcRect t="6377" b="83919"/>
          <a:stretch>
            <a:fillRect/>
          </a:stretch>
        </p:blipFill>
        <p:spPr bwMode="auto">
          <a:xfrm>
            <a:off x="184150" y="2371749"/>
            <a:ext cx="84201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ZoneTexte 7"/>
          <p:cNvSpPr txBox="1">
            <a:spLocks noChangeArrowheads="1"/>
          </p:cNvSpPr>
          <p:nvPr/>
        </p:nvSpPr>
        <p:spPr bwMode="auto">
          <a:xfrm>
            <a:off x="5182894" y="1193229"/>
            <a:ext cx="25202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dirty="0"/>
              <a:t>60 patients</a:t>
            </a:r>
          </a:p>
          <a:p>
            <a:pPr eaLnBrk="1" hangingPunct="1"/>
            <a:r>
              <a:rPr lang="fr-FR" sz="1800" dirty="0" smtClean="0"/>
              <a:t>Arthroscopie du genou</a:t>
            </a:r>
            <a:endParaRPr lang="fr-FR" sz="1800" dirty="0"/>
          </a:p>
          <a:p>
            <a:pPr eaLnBrk="1" hangingPunct="1"/>
            <a:r>
              <a:rPr lang="fr-FR" sz="1800" dirty="0"/>
              <a:t>GA vs </a:t>
            </a:r>
            <a:r>
              <a:rPr lang="fr-FR" sz="1800" dirty="0" smtClean="0"/>
              <a:t>RA </a:t>
            </a:r>
            <a:r>
              <a:rPr lang="fr-FR" sz="1800" dirty="0"/>
              <a:t>vs </a:t>
            </a:r>
            <a:r>
              <a:rPr lang="fr-FR" sz="1800" dirty="0" err="1" smtClean="0"/>
              <a:t>ALRp</a:t>
            </a:r>
            <a:endParaRPr lang="fr-FR" sz="1800" dirty="0"/>
          </a:p>
        </p:txBody>
      </p:sp>
      <p:sp>
        <p:nvSpPr>
          <p:cNvPr id="9" name="Ellipse 8"/>
          <p:cNvSpPr/>
          <p:nvPr/>
        </p:nvSpPr>
        <p:spPr>
          <a:xfrm>
            <a:off x="4716463" y="2919437"/>
            <a:ext cx="1439862" cy="287337"/>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11" name="Ellipse 10"/>
          <p:cNvSpPr/>
          <p:nvPr/>
        </p:nvSpPr>
        <p:spPr>
          <a:xfrm>
            <a:off x="4716463" y="3740174"/>
            <a:ext cx="1439862" cy="288925"/>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12" name="Ellipse 11"/>
          <p:cNvSpPr/>
          <p:nvPr/>
        </p:nvSpPr>
        <p:spPr>
          <a:xfrm>
            <a:off x="6156325" y="3740174"/>
            <a:ext cx="1439863" cy="288925"/>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36873" name="ZoneTexte 9"/>
          <p:cNvSpPr txBox="1">
            <a:spLocks noChangeArrowheads="1"/>
          </p:cNvSpPr>
          <p:nvPr/>
        </p:nvSpPr>
        <p:spPr bwMode="auto">
          <a:xfrm>
            <a:off x="755650" y="4787837"/>
            <a:ext cx="76327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pPr>
            <a:r>
              <a:rPr lang="fr-FR" sz="2200" dirty="0" smtClean="0">
                <a:latin typeface="Calibri" charset="0"/>
                <a:cs typeface="Calibri" charset="0"/>
              </a:rPr>
              <a:t>Satisfaction supérieure sous ALR</a:t>
            </a:r>
            <a:endParaRPr lang="fr-FR" sz="2200" dirty="0">
              <a:latin typeface="Calibri" charset="0"/>
              <a:cs typeface="Calibri" charset="0"/>
            </a:endParaRPr>
          </a:p>
          <a:p>
            <a:pPr eaLnBrk="1" hangingPunct="1">
              <a:lnSpc>
                <a:spcPct val="110000"/>
              </a:lnSpc>
            </a:pPr>
            <a:r>
              <a:rPr lang="fr-FR" sz="2200" dirty="0">
                <a:latin typeface="Calibri" charset="0"/>
                <a:cs typeface="Calibri" charset="0"/>
              </a:rPr>
              <a:t>		1- </a:t>
            </a:r>
            <a:r>
              <a:rPr lang="fr-FR" sz="2200" dirty="0" err="1">
                <a:latin typeface="Calibri" charset="0"/>
                <a:cs typeface="Calibri" charset="0"/>
              </a:rPr>
              <a:t>ByPass</a:t>
            </a:r>
            <a:r>
              <a:rPr lang="fr-FR" sz="2200" dirty="0">
                <a:latin typeface="Calibri" charset="0"/>
                <a:cs typeface="Calibri" charset="0"/>
              </a:rPr>
              <a:t> the PACU </a:t>
            </a:r>
          </a:p>
          <a:p>
            <a:pPr eaLnBrk="1" hangingPunct="1">
              <a:lnSpc>
                <a:spcPct val="110000"/>
              </a:lnSpc>
            </a:pPr>
            <a:r>
              <a:rPr lang="fr-FR" sz="2200" dirty="0">
                <a:latin typeface="Calibri" charset="0"/>
                <a:cs typeface="Calibri" charset="0"/>
              </a:rPr>
              <a:t>			</a:t>
            </a:r>
            <a:r>
              <a:rPr lang="fr-FR" sz="2200" dirty="0" smtClean="0">
                <a:latin typeface="Calibri" charset="0"/>
                <a:cs typeface="Calibri" charset="0"/>
              </a:rPr>
              <a:t>RA </a:t>
            </a:r>
            <a:r>
              <a:rPr lang="fr-FR" sz="2200" dirty="0">
                <a:latin typeface="Calibri" charset="0"/>
                <a:cs typeface="Calibri" charset="0"/>
              </a:rPr>
              <a:t>: 100% - </a:t>
            </a:r>
            <a:r>
              <a:rPr lang="fr-FR" sz="2200" dirty="0" err="1" smtClean="0">
                <a:latin typeface="Calibri" charset="0"/>
                <a:cs typeface="Calibri" charset="0"/>
              </a:rPr>
              <a:t>ALRp</a:t>
            </a:r>
            <a:r>
              <a:rPr lang="fr-FR" sz="2200" dirty="0" smtClean="0">
                <a:latin typeface="Calibri" charset="0"/>
                <a:cs typeface="Calibri" charset="0"/>
              </a:rPr>
              <a:t>: </a:t>
            </a:r>
            <a:r>
              <a:rPr lang="fr-FR" sz="2200" dirty="0">
                <a:latin typeface="Calibri" charset="0"/>
                <a:cs typeface="Calibri" charset="0"/>
              </a:rPr>
              <a:t>95 % - </a:t>
            </a:r>
            <a:r>
              <a:rPr lang="fr-FR" sz="2200" dirty="0" smtClean="0">
                <a:latin typeface="Calibri" charset="0"/>
                <a:cs typeface="Calibri" charset="0"/>
              </a:rPr>
              <a:t>AG </a:t>
            </a:r>
            <a:r>
              <a:rPr lang="fr-FR" sz="2200" dirty="0">
                <a:latin typeface="Calibri" charset="0"/>
                <a:cs typeface="Calibri" charset="0"/>
              </a:rPr>
              <a:t>: 35%</a:t>
            </a:r>
          </a:p>
          <a:p>
            <a:pPr eaLnBrk="1" hangingPunct="1">
              <a:lnSpc>
                <a:spcPct val="110000"/>
              </a:lnSpc>
            </a:pPr>
            <a:r>
              <a:rPr lang="fr-FR" sz="2200" dirty="0">
                <a:latin typeface="Calibri" charset="0"/>
                <a:cs typeface="Calibri" charset="0"/>
              </a:rPr>
              <a:t>		2- </a:t>
            </a:r>
            <a:r>
              <a:rPr lang="fr-FR" sz="2200" dirty="0" smtClean="0">
                <a:latin typeface="Calibri" charset="0"/>
                <a:cs typeface="Calibri" charset="0"/>
              </a:rPr>
              <a:t>Prise en charge de la douleur post-opératoire</a:t>
            </a:r>
            <a:endParaRPr lang="fr-FR" sz="2200" dirty="0">
              <a:latin typeface="Calibri" charset="0"/>
              <a:cs typeface="Calibri" charset="0"/>
            </a:endParaRPr>
          </a:p>
        </p:txBody>
      </p:sp>
      <p:sp>
        <p:nvSpPr>
          <p:cNvPr id="13" name="Titre 1"/>
          <p:cNvSpPr txBox="1">
            <a:spLocks/>
          </p:cNvSpPr>
          <p:nvPr/>
        </p:nvSpPr>
        <p:spPr>
          <a:xfrm>
            <a:off x="0" y="478"/>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By-Pass : Confort et Satisfaction </a:t>
            </a:r>
          </a:p>
        </p:txBody>
      </p:sp>
    </p:spTree>
    <p:extLst>
      <p:ext uri="{BB962C8B-B14F-4D97-AF65-F5344CB8AC3E}">
        <p14:creationId xmlns:p14="http://schemas.microsoft.com/office/powerpoint/2010/main" val="38843043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165382" y="1540083"/>
            <a:ext cx="3892918" cy="4250927"/>
            <a:chOff x="5251082" y="1625542"/>
            <a:chExt cx="3892918" cy="4250927"/>
          </a:xfrm>
        </p:grpSpPr>
        <p:sp>
          <p:nvSpPr>
            <p:cNvPr id="9" name="ZoneTexte 8"/>
            <p:cNvSpPr txBox="1"/>
            <p:nvPr/>
          </p:nvSpPr>
          <p:spPr>
            <a:xfrm>
              <a:off x="5251082" y="1625542"/>
              <a:ext cx="3738322" cy="538609"/>
            </a:xfrm>
            <a:prstGeom prst="rect">
              <a:avLst/>
            </a:prstGeom>
            <a:noFill/>
            <a:ln>
              <a:solidFill>
                <a:srgbClr val="000000"/>
              </a:solidFill>
            </a:ln>
          </p:spPr>
          <p:txBody>
            <a:bodyPr wrap="square" rtlCol="0">
              <a:spAutoFit/>
            </a:bodyPr>
            <a:lstStyle/>
            <a:p>
              <a:r>
                <a:rPr lang="fr-FR" sz="1600" dirty="0" err="1" smtClean="0"/>
                <a:t>Bypassing</a:t>
              </a:r>
              <a:r>
                <a:rPr lang="fr-FR" sz="1600" dirty="0" smtClean="0"/>
                <a:t> PACU : a </a:t>
              </a:r>
              <a:r>
                <a:rPr lang="fr-FR" sz="1600" dirty="0" err="1" smtClean="0"/>
                <a:t>cost</a:t>
              </a:r>
              <a:r>
                <a:rPr lang="fr-FR" sz="1600" dirty="0" smtClean="0"/>
                <a:t> effective </a:t>
              </a:r>
              <a:r>
                <a:rPr lang="fr-FR" sz="1600" dirty="0" err="1" smtClean="0"/>
                <a:t>measure</a:t>
              </a:r>
              <a:r>
                <a:rPr lang="fr-FR" sz="1600" dirty="0" smtClean="0"/>
                <a:t>. </a:t>
              </a:r>
            </a:p>
            <a:p>
              <a:r>
                <a:rPr lang="fr-FR" sz="1300" dirty="0" err="1" smtClean="0"/>
                <a:t>Afelbaum</a:t>
              </a:r>
              <a:r>
                <a:rPr lang="fr-FR" sz="1300" dirty="0" smtClean="0"/>
                <a:t> J. Can J </a:t>
              </a:r>
              <a:r>
                <a:rPr lang="fr-FR" sz="1300" dirty="0" err="1" smtClean="0"/>
                <a:t>Anaesth</a:t>
              </a:r>
              <a:r>
                <a:rPr lang="fr-FR" sz="1300" dirty="0" smtClean="0"/>
                <a:t>. 1998</a:t>
              </a:r>
              <a:endParaRPr lang="fr-FR" sz="1300" dirty="0"/>
            </a:p>
          </p:txBody>
        </p:sp>
        <p:sp>
          <p:nvSpPr>
            <p:cNvPr id="10" name="ZoneTexte 9"/>
            <p:cNvSpPr txBox="1"/>
            <p:nvPr/>
          </p:nvSpPr>
          <p:spPr>
            <a:xfrm>
              <a:off x="5251082" y="2460149"/>
              <a:ext cx="3892918" cy="3416320"/>
            </a:xfrm>
            <a:prstGeom prst="rect">
              <a:avLst/>
            </a:prstGeom>
            <a:noFill/>
          </p:spPr>
          <p:txBody>
            <a:bodyPr wrap="square" rtlCol="0">
              <a:spAutoFit/>
            </a:bodyPr>
            <a:lstStyle/>
            <a:p>
              <a:r>
                <a:rPr lang="fr-FR" dirty="0" smtClean="0"/>
                <a:t>5 centres </a:t>
              </a:r>
            </a:p>
            <a:p>
              <a:r>
                <a:rPr lang="fr-FR" dirty="0" smtClean="0"/>
                <a:t>5 000 patients </a:t>
              </a:r>
            </a:p>
            <a:p>
              <a:r>
                <a:rPr lang="fr-FR" dirty="0" smtClean="0"/>
                <a:t>3 mois : Base – Education – Evaluation </a:t>
              </a:r>
              <a:endParaRPr lang="fr-FR" dirty="0"/>
            </a:p>
            <a:p>
              <a:r>
                <a:rPr lang="fr-FR" dirty="0" err="1" smtClean="0"/>
                <a:t>Fast-tracking</a:t>
              </a:r>
              <a:r>
                <a:rPr lang="fr-FR" dirty="0" smtClean="0"/>
                <a:t> : </a:t>
              </a:r>
            </a:p>
            <a:p>
              <a:r>
                <a:rPr lang="fr-FR" dirty="0"/>
                <a:t>	</a:t>
              </a:r>
              <a:r>
                <a:rPr lang="fr-FR" dirty="0" smtClean="0"/>
                <a:t>Taux initial : 0-2%</a:t>
              </a:r>
            </a:p>
            <a:p>
              <a:r>
                <a:rPr lang="fr-FR" dirty="0"/>
                <a:t>	</a:t>
              </a:r>
              <a:r>
                <a:rPr lang="fr-FR" dirty="0" smtClean="0"/>
                <a:t>Taux étude : 14-42 %</a:t>
              </a:r>
            </a:p>
            <a:p>
              <a:r>
                <a:rPr lang="fr-FR" dirty="0" smtClean="0"/>
                <a:t>	</a:t>
              </a:r>
            </a:p>
            <a:p>
              <a:r>
                <a:rPr lang="fr-FR" dirty="0" smtClean="0"/>
                <a:t>Temps de surveillance diminué</a:t>
              </a:r>
            </a:p>
            <a:p>
              <a:endParaRPr lang="fr-FR" dirty="0"/>
            </a:p>
            <a:p>
              <a:r>
                <a:rPr lang="fr-FR" dirty="0" smtClean="0"/>
                <a:t>Complications </a:t>
              </a:r>
            </a:p>
            <a:p>
              <a:endParaRPr lang="fr-FR" dirty="0"/>
            </a:p>
            <a:p>
              <a:r>
                <a:rPr lang="fr-FR" b="1" dirty="0" smtClean="0"/>
                <a:t>Economies : 50 000 – 160 000 $</a:t>
              </a:r>
              <a:endParaRPr lang="fr-FR" b="1" dirty="0"/>
            </a:p>
          </p:txBody>
        </p:sp>
      </p:grpSp>
      <p:pic>
        <p:nvPicPr>
          <p:cNvPr id="11" name="Image 10" descr="Capture d’écran 2013-08-15 à 23.00.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050" y="1159755"/>
            <a:ext cx="3534098" cy="657327"/>
          </a:xfrm>
          <a:prstGeom prst="rect">
            <a:avLst/>
          </a:prstGeom>
          <a:ln>
            <a:solidFill>
              <a:srgbClr val="000000"/>
            </a:solidFill>
          </a:ln>
        </p:spPr>
      </p:pic>
      <p:sp>
        <p:nvSpPr>
          <p:cNvPr id="13"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By-Pass : Implantation simple</a:t>
            </a:r>
          </a:p>
        </p:txBody>
      </p:sp>
      <p:sp>
        <p:nvSpPr>
          <p:cNvPr id="2" name="Rectangle 1"/>
          <p:cNvSpPr/>
          <p:nvPr/>
        </p:nvSpPr>
        <p:spPr>
          <a:xfrm>
            <a:off x="6976762" y="1540083"/>
            <a:ext cx="1356636" cy="276999"/>
          </a:xfrm>
          <a:prstGeom prst="rect">
            <a:avLst/>
          </a:prstGeom>
        </p:spPr>
        <p:txBody>
          <a:bodyPr wrap="none">
            <a:spAutoFit/>
          </a:bodyPr>
          <a:lstStyle/>
          <a:p>
            <a:r>
              <a:rPr lang="fr-FR" sz="1200" dirty="0" err="1"/>
              <a:t>Anesth</a:t>
            </a:r>
            <a:r>
              <a:rPr lang="fr-FR" sz="1200" dirty="0"/>
              <a:t> </a:t>
            </a:r>
            <a:r>
              <a:rPr lang="fr-FR" sz="1200" dirty="0" err="1"/>
              <a:t>Analg</a:t>
            </a:r>
            <a:r>
              <a:rPr lang="fr-FR" sz="1200" dirty="0"/>
              <a:t> 2008</a:t>
            </a:r>
          </a:p>
        </p:txBody>
      </p:sp>
      <p:sp>
        <p:nvSpPr>
          <p:cNvPr id="3" name="ZoneTexte 2"/>
          <p:cNvSpPr txBox="1"/>
          <p:nvPr/>
        </p:nvSpPr>
        <p:spPr>
          <a:xfrm>
            <a:off x="4592638" y="1913025"/>
            <a:ext cx="4342467" cy="646331"/>
          </a:xfrm>
          <a:prstGeom prst="rect">
            <a:avLst/>
          </a:prstGeom>
          <a:noFill/>
        </p:spPr>
        <p:txBody>
          <a:bodyPr wrap="none" rtlCol="0">
            <a:spAutoFit/>
          </a:bodyPr>
          <a:lstStyle/>
          <a:p>
            <a:r>
              <a:rPr lang="fr-FR" dirty="0" smtClean="0"/>
              <a:t>Implantation </a:t>
            </a:r>
            <a:r>
              <a:rPr lang="fr-FR" dirty="0" err="1" smtClean="0"/>
              <a:t>Fast-Track</a:t>
            </a:r>
            <a:r>
              <a:rPr lang="fr-FR" dirty="0"/>
              <a:t> </a:t>
            </a:r>
            <a:r>
              <a:rPr lang="fr-FR" dirty="0" smtClean="0"/>
              <a:t>- Déterminer limites </a:t>
            </a:r>
          </a:p>
          <a:p>
            <a:r>
              <a:rPr lang="fr-FR" dirty="0" smtClean="0"/>
              <a:t>3 mois / 6 mois (332 – 641)</a:t>
            </a:r>
            <a:endParaRPr lang="fr-FR" dirty="0"/>
          </a:p>
        </p:txBody>
      </p:sp>
      <p:pic>
        <p:nvPicPr>
          <p:cNvPr id="4" name="Image 3" descr="Capture d’écran 2013-09-10 à 23.13.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259" y="2694533"/>
            <a:ext cx="4373595" cy="2031828"/>
          </a:xfrm>
          <a:prstGeom prst="rect">
            <a:avLst/>
          </a:prstGeom>
        </p:spPr>
      </p:pic>
      <p:sp>
        <p:nvSpPr>
          <p:cNvPr id="5" name="Rectangle 4"/>
          <p:cNvSpPr/>
          <p:nvPr/>
        </p:nvSpPr>
        <p:spPr>
          <a:xfrm>
            <a:off x="4161258" y="5052346"/>
            <a:ext cx="4982741" cy="1477328"/>
          </a:xfrm>
          <a:prstGeom prst="rect">
            <a:avLst/>
          </a:prstGeom>
        </p:spPr>
        <p:txBody>
          <a:bodyPr wrap="square">
            <a:spAutoFit/>
          </a:bodyPr>
          <a:lstStyle/>
          <a:p>
            <a:r>
              <a:rPr lang="fr-FR" dirty="0" smtClean="0"/>
              <a:t>Facteurs prédictifs d’</a:t>
            </a:r>
            <a:r>
              <a:rPr lang="fr-FR" dirty="0"/>
              <a:t>é</a:t>
            </a:r>
            <a:r>
              <a:rPr lang="fr-FR" dirty="0" smtClean="0"/>
              <a:t>chec : </a:t>
            </a:r>
            <a:endParaRPr lang="fr-FR" dirty="0"/>
          </a:p>
          <a:p>
            <a:r>
              <a:rPr lang="fr-FR" dirty="0" smtClean="0"/>
              <a:t>	Age &lt; 60 ans</a:t>
            </a:r>
          </a:p>
          <a:p>
            <a:r>
              <a:rPr lang="fr-FR" dirty="0" smtClean="0"/>
              <a:t>	ASA III</a:t>
            </a:r>
          </a:p>
          <a:p>
            <a:r>
              <a:rPr lang="fr-FR" dirty="0" smtClean="0"/>
              <a:t>	Chirurgie générale vs Ophtalmo / Orthopédie	Mois d’implantation </a:t>
            </a:r>
            <a:endParaRPr lang="fr-FR" dirty="0"/>
          </a:p>
        </p:txBody>
      </p:sp>
    </p:spTree>
    <p:extLst>
      <p:ext uri="{BB962C8B-B14F-4D97-AF65-F5344CB8AC3E}">
        <p14:creationId xmlns:p14="http://schemas.microsoft.com/office/powerpoint/2010/main" val="18814459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694" y="2028333"/>
            <a:ext cx="7264400" cy="2785378"/>
          </a:xfrm>
          <a:prstGeom prst="rect">
            <a:avLst/>
          </a:prstGeom>
        </p:spPr>
        <p:txBody>
          <a:bodyPr wrap="square">
            <a:spAutoFit/>
          </a:bodyPr>
          <a:lstStyle/>
          <a:p>
            <a:r>
              <a:rPr lang="fr-FR" sz="3500" cap="small" dirty="0" smtClean="0"/>
              <a:t>	Hypno-Analgésie </a:t>
            </a:r>
            <a:r>
              <a:rPr lang="fr-FR" sz="3500" cap="small" dirty="0"/>
              <a:t>-</a:t>
            </a:r>
            <a:r>
              <a:rPr lang="fr-FR" sz="3500" cap="small" dirty="0" smtClean="0"/>
              <a:t> </a:t>
            </a:r>
            <a:r>
              <a:rPr lang="fr-FR" sz="3500" cap="small" dirty="0" err="1" smtClean="0"/>
              <a:t>Anxiolyse</a:t>
            </a:r>
            <a:r>
              <a:rPr lang="fr-FR" sz="3500" cap="small" dirty="0" smtClean="0"/>
              <a:t> </a:t>
            </a:r>
          </a:p>
          <a:p>
            <a:endParaRPr lang="fr-FR" sz="3500" cap="small" dirty="0" smtClean="0"/>
          </a:p>
          <a:p>
            <a:r>
              <a:rPr lang="fr-FR" sz="3500" cap="small" dirty="0" smtClean="0"/>
              <a:t>							</a:t>
            </a:r>
          </a:p>
          <a:p>
            <a:r>
              <a:rPr lang="fr-FR" sz="3500" cap="small" dirty="0"/>
              <a:t>	</a:t>
            </a:r>
            <a:r>
              <a:rPr lang="fr-FR" sz="3500" cap="small" dirty="0" smtClean="0"/>
              <a:t>						ALR périphérique</a:t>
            </a:r>
          </a:p>
          <a:p>
            <a:endParaRPr lang="fr-FR" sz="3500" cap="small" dirty="0"/>
          </a:p>
        </p:txBody>
      </p:sp>
      <p:sp>
        <p:nvSpPr>
          <p:cNvPr id="5"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Pourquoi pas ……..</a:t>
            </a:r>
          </a:p>
        </p:txBody>
      </p:sp>
      <p:sp>
        <p:nvSpPr>
          <p:cNvPr id="6" name="ZoneTexte 5"/>
          <p:cNvSpPr txBox="1"/>
          <p:nvPr/>
        </p:nvSpPr>
        <p:spPr>
          <a:xfrm>
            <a:off x="5605171" y="5775138"/>
            <a:ext cx="2890203" cy="630942"/>
          </a:xfrm>
          <a:prstGeom prst="rect">
            <a:avLst/>
          </a:prstGeom>
          <a:noFill/>
        </p:spPr>
        <p:txBody>
          <a:bodyPr wrap="none" rtlCol="0">
            <a:spAutoFit/>
          </a:bodyPr>
          <a:lstStyle/>
          <a:p>
            <a:r>
              <a:rPr lang="fr-FR" sz="3500" b="1" cap="small" dirty="0" smtClean="0">
                <a:solidFill>
                  <a:schemeClr val="tx2"/>
                </a:solidFill>
              </a:rPr>
              <a:t>100% ELIGIBLE</a:t>
            </a:r>
            <a:endParaRPr lang="fr-FR" sz="3500" b="1" cap="small" dirty="0">
              <a:solidFill>
                <a:schemeClr val="tx2"/>
              </a:solidFill>
            </a:endParaRPr>
          </a:p>
        </p:txBody>
      </p:sp>
    </p:spTree>
    <p:extLst>
      <p:ext uri="{BB962C8B-B14F-4D97-AF65-F5344CB8AC3E}">
        <p14:creationId xmlns:p14="http://schemas.microsoft.com/office/powerpoint/2010/main" val="27608585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Crainte du dérapage</a:t>
            </a:r>
          </a:p>
        </p:txBody>
      </p:sp>
      <p:sp>
        <p:nvSpPr>
          <p:cNvPr id="3" name="Rectangle 2"/>
          <p:cNvSpPr/>
          <p:nvPr/>
        </p:nvSpPr>
        <p:spPr>
          <a:xfrm>
            <a:off x="4620838" y="2332264"/>
            <a:ext cx="4701795" cy="451406"/>
          </a:xfrm>
          <a:prstGeom prst="rect">
            <a:avLst/>
          </a:prstGeom>
          <a:ln>
            <a:noFill/>
          </a:ln>
        </p:spPr>
        <p:txBody>
          <a:bodyPr wrap="square">
            <a:spAutoFit/>
          </a:bodyPr>
          <a:lstStyle/>
          <a:p>
            <a:pPr>
              <a:lnSpc>
                <a:spcPct val="120000"/>
              </a:lnSpc>
            </a:pPr>
            <a:endParaRPr lang="fr-FR" sz="2000" dirty="0"/>
          </a:p>
        </p:txBody>
      </p:sp>
      <p:sp>
        <p:nvSpPr>
          <p:cNvPr id="8" name="Rectangle 7"/>
          <p:cNvSpPr/>
          <p:nvPr/>
        </p:nvSpPr>
        <p:spPr>
          <a:xfrm>
            <a:off x="2342854" y="4117859"/>
            <a:ext cx="6192000" cy="1706108"/>
          </a:xfrm>
          <a:prstGeom prst="rect">
            <a:avLst/>
          </a:prstGeom>
          <a:ln>
            <a:solidFill>
              <a:srgbClr val="000000"/>
            </a:solidFill>
          </a:ln>
        </p:spPr>
        <p:txBody>
          <a:bodyPr wrap="square">
            <a:spAutoFit/>
          </a:bodyPr>
          <a:lstStyle/>
          <a:p>
            <a:pPr>
              <a:lnSpc>
                <a:spcPct val="120000"/>
              </a:lnSpc>
            </a:pPr>
            <a:r>
              <a:rPr lang="fr-FR" sz="2200" dirty="0" smtClean="0"/>
              <a:t>PASSAGE ÉCLAIR « LÉGAL » 	</a:t>
            </a:r>
          </a:p>
          <a:p>
            <a:pPr>
              <a:lnSpc>
                <a:spcPct val="120000"/>
              </a:lnSpc>
            </a:pPr>
            <a:r>
              <a:rPr lang="fr-FR" sz="2200" dirty="0"/>
              <a:t>	</a:t>
            </a:r>
            <a:r>
              <a:rPr lang="fr-FR" sz="2200" dirty="0" smtClean="0"/>
              <a:t>Surveillance inappropriée mais validée</a:t>
            </a:r>
          </a:p>
          <a:p>
            <a:pPr>
              <a:lnSpc>
                <a:spcPct val="120000"/>
              </a:lnSpc>
            </a:pPr>
            <a:r>
              <a:rPr lang="fr-FR" sz="2200" dirty="0" smtClean="0"/>
              <a:t>	Encombrement des SSPI</a:t>
            </a:r>
          </a:p>
          <a:p>
            <a:pPr>
              <a:lnSpc>
                <a:spcPct val="120000"/>
              </a:lnSpc>
            </a:pPr>
            <a:r>
              <a:rPr lang="fr-FR" sz="2200" dirty="0"/>
              <a:t>	</a:t>
            </a:r>
            <a:r>
              <a:rPr lang="fr-FR" sz="2200" dirty="0" smtClean="0"/>
              <a:t>Détournement des soins</a:t>
            </a:r>
          </a:p>
        </p:txBody>
      </p:sp>
      <p:sp>
        <p:nvSpPr>
          <p:cNvPr id="9" name="Rectangle 8"/>
          <p:cNvSpPr/>
          <p:nvPr/>
        </p:nvSpPr>
        <p:spPr>
          <a:xfrm>
            <a:off x="623866" y="1730579"/>
            <a:ext cx="6195011" cy="1706108"/>
          </a:xfrm>
          <a:prstGeom prst="rect">
            <a:avLst/>
          </a:prstGeom>
          <a:ln>
            <a:solidFill>
              <a:schemeClr val="tx1"/>
            </a:solidFill>
          </a:ln>
        </p:spPr>
        <p:txBody>
          <a:bodyPr wrap="square">
            <a:spAutoFit/>
          </a:bodyPr>
          <a:lstStyle/>
          <a:p>
            <a:pPr>
              <a:lnSpc>
                <a:spcPct val="120000"/>
              </a:lnSpc>
            </a:pPr>
            <a:r>
              <a:rPr lang="fr-FR" sz="2200" dirty="0" smtClean="0"/>
              <a:t>« BY-PASS </a:t>
            </a:r>
            <a:r>
              <a:rPr lang="fr-FR" sz="2200" dirty="0"/>
              <a:t>» </a:t>
            </a:r>
            <a:r>
              <a:rPr lang="fr-FR" sz="2200" dirty="0" smtClean="0"/>
              <a:t>ORGANIS</a:t>
            </a:r>
            <a:r>
              <a:rPr lang="fr-FR" sz="2200" dirty="0"/>
              <a:t>É</a:t>
            </a:r>
            <a:endParaRPr lang="fr-FR" sz="2200" dirty="0" smtClean="0"/>
          </a:p>
          <a:p>
            <a:pPr>
              <a:lnSpc>
                <a:spcPct val="120000"/>
              </a:lnSpc>
            </a:pPr>
            <a:r>
              <a:rPr lang="fr-FR" sz="2200" dirty="0"/>
              <a:t>	</a:t>
            </a:r>
            <a:r>
              <a:rPr lang="fr-FR" sz="2200" dirty="0" smtClean="0"/>
              <a:t>Procédure établie</a:t>
            </a:r>
          </a:p>
          <a:p>
            <a:pPr lvl="1">
              <a:lnSpc>
                <a:spcPct val="120000"/>
              </a:lnSpc>
            </a:pPr>
            <a:r>
              <a:rPr lang="fr-FR" sz="2200" dirty="0" smtClean="0"/>
              <a:t>Critères </a:t>
            </a:r>
            <a:r>
              <a:rPr lang="fr-FR" sz="2200" dirty="0"/>
              <a:t>de sortie </a:t>
            </a:r>
            <a:r>
              <a:rPr lang="fr-FR" sz="2200" dirty="0" smtClean="0"/>
              <a:t>adaptés</a:t>
            </a:r>
            <a:endParaRPr lang="fr-FR" sz="2200" dirty="0"/>
          </a:p>
          <a:p>
            <a:pPr>
              <a:lnSpc>
                <a:spcPct val="120000"/>
              </a:lnSpc>
            </a:pPr>
            <a:r>
              <a:rPr lang="fr-FR" sz="2200" dirty="0" smtClean="0"/>
              <a:t>	Sélection des patients et des techniques</a:t>
            </a:r>
          </a:p>
        </p:txBody>
      </p:sp>
    </p:spTree>
    <p:extLst>
      <p:ext uri="{BB962C8B-B14F-4D97-AF65-F5344CB8AC3E}">
        <p14:creationId xmlns:p14="http://schemas.microsoft.com/office/powerpoint/2010/main" val="3566404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3"/>
          <a:srcRect t="-1315" r="2005" b="-6587"/>
          <a:stretch/>
        </p:blipFill>
        <p:spPr>
          <a:xfrm>
            <a:off x="4421697" y="1355195"/>
            <a:ext cx="4480449" cy="816121"/>
          </a:xfrm>
          <a:ln>
            <a:solidFill>
              <a:schemeClr val="tx1"/>
            </a:solidFill>
          </a:ln>
        </p:spPr>
      </p:pic>
      <p:sp>
        <p:nvSpPr>
          <p:cNvPr id="7" name="ZoneTexte 6"/>
          <p:cNvSpPr txBox="1"/>
          <p:nvPr/>
        </p:nvSpPr>
        <p:spPr>
          <a:xfrm>
            <a:off x="4762898" y="3749748"/>
            <a:ext cx="3937646" cy="461665"/>
          </a:xfrm>
          <a:prstGeom prst="rect">
            <a:avLst/>
          </a:prstGeom>
          <a:solidFill>
            <a:srgbClr val="95B3D7">
              <a:alpha val="27000"/>
            </a:srgbClr>
          </a:solidFill>
        </p:spPr>
        <p:txBody>
          <a:bodyPr wrap="none" rtlCol="0">
            <a:spAutoFit/>
          </a:bodyPr>
          <a:lstStyle/>
          <a:p>
            <a:r>
              <a:rPr lang="fr-FR" dirty="0" smtClean="0">
                <a:latin typeface="Calibri"/>
                <a:cs typeface="Calibri"/>
              </a:rPr>
              <a:t>Activité de l’infirmière en SSPI</a:t>
            </a:r>
            <a:endParaRPr lang="fr-FR" dirty="0">
              <a:latin typeface="Calibri"/>
              <a:cs typeface="Calibri"/>
            </a:endParaRPr>
          </a:p>
        </p:txBody>
      </p:sp>
      <p:sp>
        <p:nvSpPr>
          <p:cNvPr id="8" name="ZoneTexte 7"/>
          <p:cNvSpPr txBox="1"/>
          <p:nvPr/>
        </p:nvSpPr>
        <p:spPr>
          <a:xfrm>
            <a:off x="293486" y="1656396"/>
            <a:ext cx="3371987" cy="461665"/>
          </a:xfrm>
          <a:prstGeom prst="rect">
            <a:avLst/>
          </a:prstGeom>
          <a:solidFill>
            <a:schemeClr val="accent1">
              <a:lumMod val="20000"/>
              <a:lumOff val="80000"/>
            </a:schemeClr>
          </a:solidFill>
        </p:spPr>
        <p:txBody>
          <a:bodyPr wrap="none" rtlCol="0">
            <a:spAutoFit/>
          </a:bodyPr>
          <a:lstStyle/>
          <a:p>
            <a:r>
              <a:rPr lang="fr-FR" dirty="0" smtClean="0">
                <a:latin typeface="Calibri"/>
                <a:cs typeface="Calibri"/>
              </a:rPr>
              <a:t>Durée de passage en SSPI</a:t>
            </a:r>
            <a:endParaRPr lang="fr-FR" dirty="0">
              <a:latin typeface="Calibri"/>
              <a:cs typeface="Calibri"/>
            </a:endParaRPr>
          </a:p>
        </p:txBody>
      </p:sp>
      <p:sp>
        <p:nvSpPr>
          <p:cNvPr id="10" name="ZoneTexte 9"/>
          <p:cNvSpPr txBox="1"/>
          <p:nvPr/>
        </p:nvSpPr>
        <p:spPr>
          <a:xfrm>
            <a:off x="4197687" y="2171219"/>
            <a:ext cx="2764849" cy="1200328"/>
          </a:xfrm>
          <a:prstGeom prst="rect">
            <a:avLst/>
          </a:prstGeom>
          <a:noFill/>
        </p:spPr>
        <p:txBody>
          <a:bodyPr wrap="none" rtlCol="0">
            <a:spAutoFit/>
          </a:bodyPr>
          <a:lstStyle/>
          <a:p>
            <a:pPr algn="l"/>
            <a:r>
              <a:rPr lang="fr-FR" dirty="0" smtClean="0">
                <a:latin typeface="Calibri"/>
                <a:cs typeface="Calibri"/>
              </a:rPr>
              <a:t>Enquête sur 15 jours</a:t>
            </a:r>
          </a:p>
          <a:p>
            <a:pPr algn="l"/>
            <a:r>
              <a:rPr lang="fr-FR" dirty="0" smtClean="0">
                <a:latin typeface="Calibri"/>
                <a:cs typeface="Calibri"/>
              </a:rPr>
              <a:t>9 centres</a:t>
            </a:r>
          </a:p>
          <a:p>
            <a:pPr algn="l"/>
            <a:r>
              <a:rPr lang="fr-FR" dirty="0" smtClean="0">
                <a:latin typeface="Calibri"/>
                <a:cs typeface="Calibri"/>
              </a:rPr>
              <a:t>283 patients</a:t>
            </a:r>
            <a:endParaRPr lang="fr-FR" dirty="0">
              <a:latin typeface="Calibri"/>
              <a:cs typeface="Calibri"/>
            </a:endParaRPr>
          </a:p>
        </p:txBody>
      </p:sp>
      <p:sp>
        <p:nvSpPr>
          <p:cNvPr id="11" name="Rectangle 10"/>
          <p:cNvSpPr/>
          <p:nvPr/>
        </p:nvSpPr>
        <p:spPr>
          <a:xfrm>
            <a:off x="7423000" y="1980506"/>
            <a:ext cx="1517475" cy="230832"/>
          </a:xfrm>
          <a:prstGeom prst="rect">
            <a:avLst/>
          </a:prstGeom>
        </p:spPr>
        <p:txBody>
          <a:bodyPr wrap="none">
            <a:spAutoFit/>
          </a:bodyPr>
          <a:lstStyle/>
          <a:p>
            <a:r>
              <a:rPr lang="fr-FR" sz="900" dirty="0"/>
              <a:t>Ann Fr </a:t>
            </a:r>
            <a:r>
              <a:rPr lang="fr-FR" sz="900" dirty="0" err="1"/>
              <a:t>Anesth</a:t>
            </a:r>
            <a:r>
              <a:rPr lang="fr-FR" sz="900" dirty="0"/>
              <a:t> </a:t>
            </a:r>
            <a:r>
              <a:rPr lang="fr-FR" sz="900" dirty="0" err="1"/>
              <a:t>Reanim</a:t>
            </a:r>
            <a:r>
              <a:rPr lang="fr-FR" sz="900" dirty="0"/>
              <a:t>. </a:t>
            </a:r>
            <a:r>
              <a:rPr lang="fr-FR" sz="900" dirty="0" smtClean="0"/>
              <a:t>2007</a:t>
            </a:r>
            <a:endParaRPr lang="fr-FR" sz="900" dirty="0"/>
          </a:p>
        </p:txBody>
      </p:sp>
      <p:pic>
        <p:nvPicPr>
          <p:cNvPr id="2" name="Image 1" descr="Capture d’écran 2013-03-22 à 08.59.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656" y="4276497"/>
            <a:ext cx="3887888" cy="2188851"/>
          </a:xfrm>
          <a:prstGeom prst="rect">
            <a:avLst/>
          </a:prstGeom>
        </p:spPr>
      </p:pic>
      <p:pic>
        <p:nvPicPr>
          <p:cNvPr id="3" name="Image 2" descr="Capture d’écran 2013-03-22 à 08.59.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252" y="2225683"/>
            <a:ext cx="2997408" cy="3289528"/>
          </a:xfrm>
          <a:prstGeom prst="rect">
            <a:avLst/>
          </a:prstGeom>
        </p:spPr>
      </p:pic>
      <p:sp>
        <p:nvSpPr>
          <p:cNvPr id="14" name="Rectangle 13"/>
          <p:cNvSpPr/>
          <p:nvPr/>
        </p:nvSpPr>
        <p:spPr>
          <a:xfrm>
            <a:off x="624783" y="3733503"/>
            <a:ext cx="2946878" cy="529073"/>
          </a:xfrm>
          <a:prstGeom prst="rect">
            <a:avLst/>
          </a:prstGeom>
          <a:solidFill>
            <a:schemeClr val="accent1">
              <a:lumMod val="20000"/>
              <a:lumOff val="80000"/>
              <a:alpha val="2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Calibri"/>
              <a:cs typeface="Calibri"/>
            </a:endParaRPr>
          </a:p>
        </p:txBody>
      </p:sp>
      <p:sp>
        <p:nvSpPr>
          <p:cNvPr id="15" name="Rectangle 14"/>
          <p:cNvSpPr/>
          <p:nvPr/>
        </p:nvSpPr>
        <p:spPr>
          <a:xfrm>
            <a:off x="4885645" y="4310791"/>
            <a:ext cx="3741939" cy="333418"/>
          </a:xfrm>
          <a:prstGeom prst="rect">
            <a:avLst/>
          </a:prstGeom>
          <a:solidFill>
            <a:schemeClr val="accent1">
              <a:lumMod val="20000"/>
              <a:lumOff val="80000"/>
              <a:alpha val="2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Calibri"/>
              <a:cs typeface="Calibri"/>
            </a:endParaRPr>
          </a:p>
        </p:txBody>
      </p:sp>
      <p:sp>
        <p:nvSpPr>
          <p:cNvPr id="17" name="Rectangle 16"/>
          <p:cNvSpPr/>
          <p:nvPr/>
        </p:nvSpPr>
        <p:spPr>
          <a:xfrm>
            <a:off x="624782" y="2557370"/>
            <a:ext cx="2946878" cy="828776"/>
          </a:xfrm>
          <a:prstGeom prst="rect">
            <a:avLst/>
          </a:prstGeom>
          <a:solidFill>
            <a:schemeClr val="accent1">
              <a:lumMod val="20000"/>
              <a:lumOff val="80000"/>
              <a:alpha val="2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Calibri"/>
              <a:cs typeface="Calibri"/>
            </a:endParaRPr>
          </a:p>
        </p:txBody>
      </p:sp>
      <p:sp>
        <p:nvSpPr>
          <p:cNvPr id="13"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ALR : Excès de SSPI</a:t>
            </a:r>
          </a:p>
        </p:txBody>
      </p:sp>
    </p:spTree>
    <p:extLst>
      <p:ext uri="{BB962C8B-B14F-4D97-AF65-F5344CB8AC3E}">
        <p14:creationId xmlns:p14="http://schemas.microsoft.com/office/powerpoint/2010/main" val="1446592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a:spLocks noChangeArrowheads="1"/>
          </p:cNvSpPr>
          <p:nvPr/>
        </p:nvSpPr>
        <p:spPr bwMode="auto">
          <a:xfrm>
            <a:off x="520626" y="1859498"/>
            <a:ext cx="3619326" cy="1328023"/>
          </a:xfrm>
          <a:prstGeom prst="roundRect">
            <a:avLst>
              <a:gd name="adj" fmla="val 16667"/>
            </a:avLst>
          </a:prstGeom>
          <a:noFill/>
          <a:ln w="19050">
            <a:noFill/>
            <a:miter lim="800000"/>
            <a:headEnd/>
            <a:tailEnd/>
          </a:ln>
        </p:spPr>
        <p:txBody>
          <a:bodyPr wrap="square">
            <a:prstTxWarp prst="textNoShape">
              <a:avLst/>
            </a:prstTxWarp>
            <a:spAutoFit/>
          </a:bodyPr>
          <a:lstStyle/>
          <a:p>
            <a:pPr algn="l" eaLnBrk="0" hangingPunct="0"/>
            <a:r>
              <a:rPr lang="fr-FR" sz="1800" dirty="0" smtClean="0">
                <a:latin typeface="Calibri" pitchFamily="-109" charset="0"/>
                <a:ea typeface="Calibri" pitchFamily="-109" charset="0"/>
                <a:cs typeface="Calibri" pitchFamily="-109" charset="0"/>
              </a:rPr>
              <a:t>Etude </a:t>
            </a:r>
            <a:r>
              <a:rPr lang="fr-FR" sz="1800" dirty="0">
                <a:latin typeface="Calibri" pitchFamily="-109" charset="0"/>
                <a:ea typeface="Calibri" pitchFamily="-109" charset="0"/>
                <a:cs typeface="Calibri" pitchFamily="-109" charset="0"/>
              </a:rPr>
              <a:t>multicentrique </a:t>
            </a:r>
            <a:endParaRPr lang="fr-FR" sz="1800" dirty="0" smtClean="0">
              <a:latin typeface="Calibri" pitchFamily="-109" charset="0"/>
              <a:ea typeface="Calibri" pitchFamily="-109" charset="0"/>
              <a:cs typeface="Calibri" pitchFamily="-109" charset="0"/>
            </a:endParaRPr>
          </a:p>
          <a:p>
            <a:pPr algn="l" eaLnBrk="0" hangingPunct="0"/>
            <a:r>
              <a:rPr lang="fr-FR" sz="1800" dirty="0" smtClean="0">
                <a:latin typeface="Calibri" pitchFamily="-109" charset="0"/>
                <a:ea typeface="Calibri" pitchFamily="-109" charset="0"/>
                <a:cs typeface="Calibri" pitchFamily="-109" charset="0"/>
              </a:rPr>
              <a:t>CHU </a:t>
            </a:r>
            <a:r>
              <a:rPr lang="fr-FR" sz="1800" dirty="0">
                <a:latin typeface="Calibri" pitchFamily="-109" charset="0"/>
                <a:ea typeface="Calibri" pitchFamily="-109" charset="0"/>
                <a:cs typeface="Calibri" pitchFamily="-109" charset="0"/>
              </a:rPr>
              <a:t>– CHG </a:t>
            </a:r>
            <a:r>
              <a:rPr lang="fr-FR" sz="1800" dirty="0" smtClean="0">
                <a:latin typeface="Calibri" pitchFamily="-109" charset="0"/>
                <a:ea typeface="Calibri" pitchFamily="-109" charset="0"/>
                <a:cs typeface="Calibri" pitchFamily="-109" charset="0"/>
              </a:rPr>
              <a:t>– 2 CHP</a:t>
            </a:r>
          </a:p>
          <a:p>
            <a:pPr algn="l" eaLnBrk="0" hangingPunct="0"/>
            <a:r>
              <a:rPr lang="fr-FR" sz="1800" dirty="0" smtClean="0">
                <a:latin typeface="Calibri" pitchFamily="-109" charset="0"/>
                <a:ea typeface="Calibri" pitchFamily="-109" charset="0"/>
                <a:cs typeface="Calibri" pitchFamily="-109" charset="0"/>
              </a:rPr>
              <a:t>700 </a:t>
            </a:r>
            <a:r>
              <a:rPr lang="fr-FR" sz="1800" dirty="0">
                <a:latin typeface="Calibri" pitchFamily="-109" charset="0"/>
                <a:ea typeface="Calibri" pitchFamily="-109" charset="0"/>
                <a:cs typeface="Calibri" pitchFamily="-109" charset="0"/>
              </a:rPr>
              <a:t>patients </a:t>
            </a:r>
            <a:r>
              <a:rPr lang="fr-FR" sz="1800" dirty="0" smtClean="0">
                <a:latin typeface="Calibri" pitchFamily="-109" charset="0"/>
                <a:ea typeface="Calibri" pitchFamily="-109" charset="0"/>
                <a:cs typeface="Calibri" pitchFamily="-109" charset="0"/>
              </a:rPr>
              <a:t>- 6 mois</a:t>
            </a:r>
            <a:endParaRPr lang="fr-FR" sz="1800" dirty="0">
              <a:latin typeface="Calibri" pitchFamily="-109" charset="0"/>
              <a:ea typeface="Calibri" pitchFamily="-109" charset="0"/>
              <a:cs typeface="Calibri" pitchFamily="-109" charset="0"/>
            </a:endParaRPr>
          </a:p>
          <a:p>
            <a:pPr algn="l" eaLnBrk="0" hangingPunct="0"/>
            <a:endParaRPr lang="fr-FR" sz="1800" dirty="0">
              <a:latin typeface="Calibri" pitchFamily="-109" charset="0"/>
              <a:ea typeface="Calibri" pitchFamily="-109" charset="0"/>
              <a:cs typeface="Calibri" pitchFamily="-109" charset="0"/>
            </a:endParaRPr>
          </a:p>
        </p:txBody>
      </p:sp>
      <p:pic>
        <p:nvPicPr>
          <p:cNvPr id="12" name="Image 11"/>
          <p:cNvPicPr>
            <a:picLocks noChangeAspect="1"/>
          </p:cNvPicPr>
          <p:nvPr/>
        </p:nvPicPr>
        <p:blipFill>
          <a:blip r:embed="rId3"/>
          <a:stretch>
            <a:fillRect/>
          </a:stretch>
        </p:blipFill>
        <p:spPr>
          <a:xfrm>
            <a:off x="388452" y="936542"/>
            <a:ext cx="4176520" cy="813513"/>
          </a:xfrm>
          <a:prstGeom prst="rect">
            <a:avLst/>
          </a:prstGeom>
          <a:ln>
            <a:solidFill>
              <a:schemeClr val="tx1"/>
            </a:solidFill>
          </a:ln>
        </p:spPr>
      </p:pic>
      <p:pic>
        <p:nvPicPr>
          <p:cNvPr id="14" name="Image 13"/>
          <p:cNvPicPr>
            <a:picLocks noChangeAspect="1"/>
          </p:cNvPicPr>
          <p:nvPr/>
        </p:nvPicPr>
        <p:blipFill>
          <a:blip r:embed="rId4"/>
          <a:stretch>
            <a:fillRect/>
          </a:stretch>
        </p:blipFill>
        <p:spPr>
          <a:xfrm>
            <a:off x="4226211" y="1750055"/>
            <a:ext cx="4536504" cy="1850519"/>
          </a:xfrm>
          <a:prstGeom prst="rect">
            <a:avLst/>
          </a:prstGeom>
        </p:spPr>
      </p:pic>
      <p:sp>
        <p:nvSpPr>
          <p:cNvPr id="15" name="ZoneTexte 14"/>
          <p:cNvSpPr txBox="1"/>
          <p:nvPr/>
        </p:nvSpPr>
        <p:spPr>
          <a:xfrm>
            <a:off x="520626" y="2998870"/>
            <a:ext cx="4596130" cy="1852815"/>
          </a:xfrm>
          <a:prstGeom prst="rect">
            <a:avLst/>
          </a:prstGeom>
          <a:noFill/>
        </p:spPr>
        <p:txBody>
          <a:bodyPr wrap="none" rtlCol="0">
            <a:spAutoFit/>
          </a:bodyPr>
          <a:lstStyle/>
          <a:p>
            <a:pPr algn="l">
              <a:lnSpc>
                <a:spcPct val="120000"/>
              </a:lnSpc>
            </a:pPr>
            <a:r>
              <a:rPr lang="fr-FR" dirty="0" smtClean="0">
                <a:latin typeface="Calibri"/>
                <a:cs typeface="Calibri"/>
              </a:rPr>
              <a:t>Efficacité ALR : 93 %</a:t>
            </a:r>
          </a:p>
          <a:p>
            <a:pPr algn="l">
              <a:lnSpc>
                <a:spcPct val="120000"/>
              </a:lnSpc>
            </a:pPr>
            <a:r>
              <a:rPr lang="fr-FR" dirty="0" smtClean="0">
                <a:latin typeface="Calibri"/>
                <a:cs typeface="Calibri"/>
              </a:rPr>
              <a:t>Score </a:t>
            </a:r>
            <a:r>
              <a:rPr lang="fr-FR" dirty="0">
                <a:latin typeface="Calibri"/>
                <a:cs typeface="Calibri"/>
              </a:rPr>
              <a:t>&gt; 14 à l’arrivée en SSPI : 98 </a:t>
            </a:r>
            <a:r>
              <a:rPr lang="fr-FR" dirty="0" smtClean="0">
                <a:latin typeface="Calibri"/>
                <a:cs typeface="Calibri"/>
              </a:rPr>
              <a:t>%</a:t>
            </a:r>
          </a:p>
          <a:p>
            <a:pPr algn="l">
              <a:lnSpc>
                <a:spcPct val="120000"/>
              </a:lnSpc>
            </a:pPr>
            <a:r>
              <a:rPr lang="fr-FR" dirty="0" smtClean="0">
                <a:latin typeface="Calibri"/>
                <a:cs typeface="Calibri"/>
              </a:rPr>
              <a:t>Temps ALR – SSPI &gt; 60 minutes</a:t>
            </a:r>
          </a:p>
          <a:p>
            <a:pPr algn="l">
              <a:lnSpc>
                <a:spcPct val="120000"/>
              </a:lnSpc>
            </a:pPr>
            <a:endParaRPr lang="fr-FR" dirty="0" smtClean="0">
              <a:latin typeface="Calibri"/>
              <a:cs typeface="Calibri"/>
            </a:endParaRPr>
          </a:p>
        </p:txBody>
      </p:sp>
      <p:sp>
        <p:nvSpPr>
          <p:cNvPr id="17" name="Ellipse 16"/>
          <p:cNvSpPr/>
          <p:nvPr/>
        </p:nvSpPr>
        <p:spPr>
          <a:xfrm>
            <a:off x="3879808" y="3146050"/>
            <a:ext cx="5004445" cy="504056"/>
          </a:xfrm>
          <a:prstGeom prst="ellipse">
            <a:avLst/>
          </a:prstGeom>
          <a:noFill/>
          <a:ln w="28575"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2966760" y="1092495"/>
            <a:ext cx="1665565" cy="246221"/>
          </a:xfrm>
          <a:prstGeom prst="rect">
            <a:avLst/>
          </a:prstGeom>
          <a:noFill/>
        </p:spPr>
        <p:txBody>
          <a:bodyPr wrap="none" rtlCol="0">
            <a:spAutoFit/>
          </a:bodyPr>
          <a:lstStyle/>
          <a:p>
            <a:r>
              <a:rPr lang="fr-FR" sz="1000" dirty="0"/>
              <a:t>Ann Fr </a:t>
            </a:r>
            <a:r>
              <a:rPr lang="fr-FR" sz="1000" dirty="0" err="1"/>
              <a:t>Anesth</a:t>
            </a:r>
            <a:r>
              <a:rPr lang="fr-FR" sz="1000" dirty="0"/>
              <a:t> </a:t>
            </a:r>
            <a:r>
              <a:rPr lang="fr-FR" sz="1000" dirty="0" err="1"/>
              <a:t>Reanim</a:t>
            </a:r>
            <a:r>
              <a:rPr lang="fr-FR" sz="1000" dirty="0"/>
              <a:t>. </a:t>
            </a:r>
            <a:r>
              <a:rPr lang="fr-FR" sz="1000" dirty="0" smtClean="0"/>
              <a:t>2010</a:t>
            </a:r>
            <a:endParaRPr lang="fr-FR" sz="1000" dirty="0"/>
          </a:p>
        </p:txBody>
      </p:sp>
      <p:sp>
        <p:nvSpPr>
          <p:cNvPr id="16"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ALR : 90% Eligibles</a:t>
            </a:r>
          </a:p>
        </p:txBody>
      </p:sp>
      <p:pic>
        <p:nvPicPr>
          <p:cNvPr id="18" name="Image 17"/>
          <p:cNvPicPr>
            <a:picLocks noChangeAspect="1"/>
          </p:cNvPicPr>
          <p:nvPr/>
        </p:nvPicPr>
        <p:blipFill>
          <a:blip r:embed="rId5"/>
          <a:stretch>
            <a:fillRect/>
          </a:stretch>
        </p:blipFill>
        <p:spPr>
          <a:xfrm>
            <a:off x="477048" y="4682959"/>
            <a:ext cx="3925411" cy="668494"/>
          </a:xfrm>
          <a:prstGeom prst="rect">
            <a:avLst/>
          </a:prstGeom>
          <a:ln>
            <a:solidFill>
              <a:srgbClr val="000000"/>
            </a:solidFill>
          </a:ln>
        </p:spPr>
      </p:pic>
      <p:sp>
        <p:nvSpPr>
          <p:cNvPr id="19" name="ZoneTexte 18"/>
          <p:cNvSpPr txBox="1"/>
          <p:nvPr/>
        </p:nvSpPr>
        <p:spPr>
          <a:xfrm>
            <a:off x="3427250" y="5093251"/>
            <a:ext cx="961254" cy="276999"/>
          </a:xfrm>
          <a:prstGeom prst="rect">
            <a:avLst/>
          </a:prstGeom>
          <a:noFill/>
        </p:spPr>
        <p:txBody>
          <a:bodyPr wrap="square" rtlCol="0">
            <a:spAutoFit/>
          </a:bodyPr>
          <a:lstStyle/>
          <a:p>
            <a:r>
              <a:rPr lang="fr-FR" sz="1200" dirty="0" smtClean="0">
                <a:latin typeface="Calibri"/>
                <a:cs typeface="Calibri"/>
              </a:rPr>
              <a:t>RAPM 2010</a:t>
            </a:r>
            <a:endParaRPr lang="fr-FR" sz="1200" dirty="0">
              <a:latin typeface="Calibri"/>
              <a:cs typeface="Calibri"/>
            </a:endParaRPr>
          </a:p>
        </p:txBody>
      </p:sp>
      <p:sp>
        <p:nvSpPr>
          <p:cNvPr id="20" name="Rectangle 19"/>
          <p:cNvSpPr/>
          <p:nvPr/>
        </p:nvSpPr>
        <p:spPr>
          <a:xfrm>
            <a:off x="816642" y="5419168"/>
            <a:ext cx="7631365" cy="1158779"/>
          </a:xfrm>
          <a:prstGeom prst="rect">
            <a:avLst/>
          </a:prstGeom>
        </p:spPr>
        <p:txBody>
          <a:bodyPr wrap="square">
            <a:spAutoFit/>
          </a:bodyPr>
          <a:lstStyle/>
          <a:p>
            <a:pPr algn="just">
              <a:lnSpc>
                <a:spcPct val="130000"/>
              </a:lnSpc>
            </a:pPr>
            <a:r>
              <a:rPr lang="fr-FR" dirty="0" err="1" smtClean="0"/>
              <a:t>Because</a:t>
            </a:r>
            <a:r>
              <a:rPr lang="fr-FR" dirty="0" smtClean="0"/>
              <a:t> </a:t>
            </a:r>
            <a:r>
              <a:rPr lang="fr-FR" dirty="0" smtClean="0"/>
              <a:t>LAST </a:t>
            </a:r>
            <a:r>
              <a:rPr lang="fr-FR" dirty="0" err="1"/>
              <a:t>can</a:t>
            </a:r>
            <a:r>
              <a:rPr lang="fr-FR" dirty="0"/>
              <a:t> </a:t>
            </a:r>
            <a:r>
              <a:rPr lang="fr-FR" dirty="0" err="1"/>
              <a:t>present</a:t>
            </a:r>
            <a:r>
              <a:rPr lang="fr-FR" dirty="0"/>
              <a:t> &gt;</a:t>
            </a:r>
            <a:r>
              <a:rPr lang="fr-FR" dirty="0" smtClean="0"/>
              <a:t>15 </a:t>
            </a:r>
            <a:r>
              <a:rPr lang="fr-FR" dirty="0" err="1" smtClean="0"/>
              <a:t>mins</a:t>
            </a:r>
            <a:r>
              <a:rPr lang="fr-FR" dirty="0" smtClean="0"/>
              <a:t> </a:t>
            </a:r>
            <a:r>
              <a:rPr lang="fr-FR" dirty="0" err="1"/>
              <a:t>after</a:t>
            </a:r>
            <a:r>
              <a:rPr lang="fr-FR" dirty="0"/>
              <a:t> injection, patients </a:t>
            </a:r>
            <a:r>
              <a:rPr lang="fr-FR" dirty="0" err="1"/>
              <a:t>that</a:t>
            </a:r>
            <a:r>
              <a:rPr lang="fr-FR" dirty="0"/>
              <a:t> </a:t>
            </a:r>
            <a:r>
              <a:rPr lang="fr-FR" dirty="0" err="1" smtClean="0"/>
              <a:t>receive</a:t>
            </a:r>
            <a:r>
              <a:rPr lang="fr-FR" dirty="0"/>
              <a:t> </a:t>
            </a:r>
            <a:r>
              <a:rPr lang="fr-FR" dirty="0" err="1" smtClean="0"/>
              <a:t>potentially</a:t>
            </a:r>
            <a:r>
              <a:rPr lang="fr-FR" dirty="0" smtClean="0"/>
              <a:t> </a:t>
            </a:r>
            <a:r>
              <a:rPr lang="fr-FR" dirty="0" err="1"/>
              <a:t>toxic</a:t>
            </a:r>
            <a:r>
              <a:rPr lang="fr-FR" dirty="0"/>
              <a:t> doses of local </a:t>
            </a:r>
            <a:r>
              <a:rPr lang="fr-FR" dirty="0" err="1" smtClean="0"/>
              <a:t>anesthetic</a:t>
            </a:r>
            <a:r>
              <a:rPr lang="fr-FR" dirty="0"/>
              <a:t> </a:t>
            </a:r>
            <a:r>
              <a:rPr lang="fr-FR" dirty="0" err="1" smtClean="0"/>
              <a:t>should</a:t>
            </a:r>
            <a:r>
              <a:rPr lang="fr-FR" dirty="0" smtClean="0"/>
              <a:t> </a:t>
            </a:r>
            <a:r>
              <a:rPr lang="fr-FR" dirty="0" err="1"/>
              <a:t>be</a:t>
            </a:r>
            <a:r>
              <a:rPr lang="fr-FR" dirty="0"/>
              <a:t> </a:t>
            </a:r>
            <a:r>
              <a:rPr lang="fr-FR" dirty="0" err="1" smtClean="0"/>
              <a:t>closely</a:t>
            </a:r>
            <a:r>
              <a:rPr lang="fr-FR" dirty="0"/>
              <a:t> </a:t>
            </a:r>
            <a:r>
              <a:rPr lang="fr-FR" dirty="0" err="1" smtClean="0"/>
              <a:t>monitored</a:t>
            </a:r>
            <a:r>
              <a:rPr lang="fr-FR" dirty="0" smtClean="0"/>
              <a:t> </a:t>
            </a:r>
            <a:r>
              <a:rPr lang="fr-FR" dirty="0"/>
              <a:t>for </a:t>
            </a:r>
            <a:r>
              <a:rPr lang="fr-FR" dirty="0" err="1"/>
              <a:t>at</a:t>
            </a:r>
            <a:r>
              <a:rPr lang="fr-FR" dirty="0"/>
              <a:t> least 30 </a:t>
            </a:r>
            <a:r>
              <a:rPr lang="fr-FR" dirty="0" err="1"/>
              <a:t>mins</a:t>
            </a:r>
            <a:r>
              <a:rPr lang="fr-FR" dirty="0"/>
              <a:t> </a:t>
            </a:r>
            <a:r>
              <a:rPr lang="fr-FR" dirty="0" err="1"/>
              <a:t>after</a:t>
            </a:r>
            <a:r>
              <a:rPr lang="fr-FR" dirty="0"/>
              <a:t> </a:t>
            </a:r>
            <a:r>
              <a:rPr lang="fr-FR" dirty="0" smtClean="0"/>
              <a:t>injection</a:t>
            </a:r>
            <a:endParaRPr lang="fr-FR" dirty="0"/>
          </a:p>
        </p:txBody>
      </p:sp>
    </p:spTree>
    <p:extLst>
      <p:ext uri="{BB962C8B-B14F-4D97-AF65-F5344CB8AC3E}">
        <p14:creationId xmlns:p14="http://schemas.microsoft.com/office/powerpoint/2010/main" val="10015084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r="20030" b="38074"/>
          <a:stretch/>
        </p:blipFill>
        <p:spPr>
          <a:xfrm>
            <a:off x="10793" y="884498"/>
            <a:ext cx="4297412" cy="733778"/>
          </a:xfrm>
          <a:prstGeom prst="rect">
            <a:avLst/>
          </a:prstGeom>
        </p:spPr>
      </p:pic>
      <p:pic>
        <p:nvPicPr>
          <p:cNvPr id="3" name="Image 2"/>
          <p:cNvPicPr>
            <a:picLocks noChangeAspect="1"/>
          </p:cNvPicPr>
          <p:nvPr/>
        </p:nvPicPr>
        <p:blipFill>
          <a:blip r:embed="rId4"/>
          <a:stretch>
            <a:fillRect/>
          </a:stretch>
        </p:blipFill>
        <p:spPr>
          <a:xfrm>
            <a:off x="5771954" y="994007"/>
            <a:ext cx="3222002" cy="554484"/>
          </a:xfrm>
          <a:prstGeom prst="rect">
            <a:avLst/>
          </a:prstGeom>
        </p:spPr>
      </p:pic>
      <p:sp>
        <p:nvSpPr>
          <p:cNvPr id="4" name="Rectangle 3"/>
          <p:cNvSpPr/>
          <p:nvPr/>
        </p:nvSpPr>
        <p:spPr>
          <a:xfrm>
            <a:off x="-26354" y="1548491"/>
            <a:ext cx="9133207" cy="923330"/>
          </a:xfrm>
          <a:prstGeom prst="rect">
            <a:avLst/>
          </a:prstGeom>
        </p:spPr>
        <p:txBody>
          <a:bodyPr wrap="square">
            <a:spAutoFit/>
          </a:bodyPr>
          <a:lstStyle/>
          <a:p>
            <a:r>
              <a:rPr lang="fr-FR" b="1" dirty="0"/>
              <a:t>Conditions et modalités pratiques de transfert direct d’une salle interventionnelle vers une unité d’hospitalisation ambulatoire ou une unité d’hospitalisation classique pour des patients ayant bénéficié d’une anesthésie locorégionale périphérique sans sédation</a:t>
            </a:r>
            <a:endParaRPr lang="en-GB" dirty="0"/>
          </a:p>
        </p:txBody>
      </p:sp>
      <p:sp>
        <p:nvSpPr>
          <p:cNvPr id="5" name="Rectangle 4"/>
          <p:cNvSpPr/>
          <p:nvPr/>
        </p:nvSpPr>
        <p:spPr>
          <a:xfrm>
            <a:off x="785044" y="2568427"/>
            <a:ext cx="8208912" cy="3744102"/>
          </a:xfrm>
          <a:prstGeom prst="rect">
            <a:avLst/>
          </a:prstGeom>
        </p:spPr>
        <p:txBody>
          <a:bodyPr wrap="square">
            <a:spAutoFit/>
          </a:bodyPr>
          <a:lstStyle/>
          <a:p>
            <a:pPr>
              <a:lnSpc>
                <a:spcPct val="110000"/>
              </a:lnSpc>
            </a:pPr>
            <a:r>
              <a:rPr lang="fr-FR" dirty="0"/>
              <a:t>I</a:t>
            </a:r>
            <a:r>
              <a:rPr lang="fr-FR" dirty="0" smtClean="0"/>
              <a:t>l </a:t>
            </a:r>
            <a:r>
              <a:rPr lang="fr-FR" dirty="0"/>
              <a:t>est proposé que le </a:t>
            </a:r>
            <a:r>
              <a:rPr lang="fr-FR" b="1" dirty="0"/>
              <a:t>médecin anesthésiste-réanimateur </a:t>
            </a:r>
            <a:r>
              <a:rPr lang="fr-FR" dirty="0"/>
              <a:t>puisse prendre une décision de </a:t>
            </a:r>
            <a:r>
              <a:rPr lang="fr-FR" b="1" dirty="0"/>
              <a:t>sortie directe </a:t>
            </a:r>
            <a:r>
              <a:rPr lang="fr-FR" dirty="0"/>
              <a:t>du bloc </a:t>
            </a:r>
            <a:r>
              <a:rPr lang="fr-FR" dirty="0" smtClean="0"/>
              <a:t>vers l’ambulatoire </a:t>
            </a:r>
            <a:r>
              <a:rPr lang="fr-FR" b="1" dirty="0" smtClean="0"/>
              <a:t>si</a:t>
            </a:r>
            <a:r>
              <a:rPr lang="fr-FR" dirty="0" smtClean="0"/>
              <a:t> </a:t>
            </a:r>
            <a:r>
              <a:rPr lang="fr-FR" dirty="0"/>
              <a:t> : </a:t>
            </a:r>
            <a:endParaRPr lang="en-GB" dirty="0"/>
          </a:p>
          <a:p>
            <a:pPr lvl="0">
              <a:lnSpc>
                <a:spcPct val="110000"/>
              </a:lnSpc>
            </a:pPr>
            <a:r>
              <a:rPr lang="fr-FR" dirty="0" smtClean="0"/>
              <a:t>- ASA </a:t>
            </a:r>
            <a:r>
              <a:rPr lang="fr-FR" dirty="0"/>
              <a:t>1, 2 ou 3 </a:t>
            </a:r>
            <a:r>
              <a:rPr lang="fr-FR" dirty="0" smtClean="0"/>
              <a:t>équilibré</a:t>
            </a:r>
            <a:endParaRPr lang="en-GB" dirty="0"/>
          </a:p>
          <a:p>
            <a:pPr lvl="0">
              <a:lnSpc>
                <a:spcPct val="110000"/>
              </a:lnSpc>
            </a:pPr>
            <a:r>
              <a:rPr lang="fr-FR" dirty="0" smtClean="0"/>
              <a:t>- chirurgie </a:t>
            </a:r>
            <a:r>
              <a:rPr lang="fr-FR" dirty="0"/>
              <a:t>sans risque vital ou </a:t>
            </a:r>
            <a:r>
              <a:rPr lang="fr-FR" dirty="0" smtClean="0"/>
              <a:t>fonctionnel</a:t>
            </a:r>
            <a:endParaRPr lang="en-GB" dirty="0"/>
          </a:p>
          <a:p>
            <a:pPr lvl="0">
              <a:lnSpc>
                <a:spcPct val="110000"/>
              </a:lnSpc>
            </a:pPr>
            <a:r>
              <a:rPr lang="fr-FR" dirty="0" smtClean="0"/>
              <a:t>- utilisation </a:t>
            </a:r>
            <a:r>
              <a:rPr lang="fr-FR" dirty="0"/>
              <a:t>d’une </a:t>
            </a:r>
            <a:r>
              <a:rPr lang="fr-FR" dirty="0" err="1" smtClean="0"/>
              <a:t>ALRp</a:t>
            </a:r>
            <a:r>
              <a:rPr lang="fr-FR" dirty="0" smtClean="0"/>
              <a:t>, </a:t>
            </a:r>
            <a:r>
              <a:rPr lang="fr-FR" dirty="0"/>
              <a:t>sans </a:t>
            </a:r>
            <a:r>
              <a:rPr lang="fr-FR" dirty="0" smtClean="0"/>
              <a:t>complication, </a:t>
            </a:r>
            <a:r>
              <a:rPr lang="fr-FR" dirty="0"/>
              <a:t>ni </a:t>
            </a:r>
            <a:r>
              <a:rPr lang="fr-FR" dirty="0" smtClean="0"/>
              <a:t>sédation</a:t>
            </a:r>
            <a:endParaRPr lang="en-GB" dirty="0"/>
          </a:p>
          <a:p>
            <a:pPr lvl="0">
              <a:lnSpc>
                <a:spcPct val="110000"/>
              </a:lnSpc>
            </a:pPr>
            <a:r>
              <a:rPr lang="fr-FR" dirty="0" smtClean="0"/>
              <a:t>- respect </a:t>
            </a:r>
            <a:r>
              <a:rPr lang="fr-FR" dirty="0"/>
              <a:t>d’un délai depuis l’injection </a:t>
            </a:r>
            <a:r>
              <a:rPr lang="fr-FR" dirty="0" smtClean="0"/>
              <a:t>d’AL</a:t>
            </a:r>
          </a:p>
          <a:p>
            <a:pPr lvl="0">
              <a:lnSpc>
                <a:spcPct val="110000"/>
              </a:lnSpc>
            </a:pPr>
            <a:r>
              <a:rPr lang="fr-FR" dirty="0"/>
              <a:t>	</a:t>
            </a:r>
            <a:r>
              <a:rPr lang="fr-FR" dirty="0" smtClean="0"/>
              <a:t>	</a:t>
            </a:r>
            <a:r>
              <a:rPr lang="fr-FR" dirty="0" err="1" smtClean="0"/>
              <a:t>Mbre</a:t>
            </a:r>
            <a:r>
              <a:rPr lang="fr-FR" dirty="0" smtClean="0"/>
              <a:t> sup &gt; 45 min </a:t>
            </a:r>
          </a:p>
          <a:p>
            <a:pPr lvl="0">
              <a:lnSpc>
                <a:spcPct val="110000"/>
              </a:lnSpc>
            </a:pPr>
            <a:r>
              <a:rPr lang="fr-FR" dirty="0"/>
              <a:t>	</a:t>
            </a:r>
            <a:r>
              <a:rPr lang="fr-FR" dirty="0" smtClean="0"/>
              <a:t>	</a:t>
            </a:r>
            <a:r>
              <a:rPr lang="fr-FR" dirty="0" err="1" smtClean="0"/>
              <a:t>Mbre</a:t>
            </a:r>
            <a:r>
              <a:rPr lang="fr-FR" dirty="0" smtClean="0"/>
              <a:t> </a:t>
            </a:r>
            <a:r>
              <a:rPr lang="fr-FR" dirty="0" err="1" smtClean="0"/>
              <a:t>inf</a:t>
            </a:r>
            <a:r>
              <a:rPr lang="fr-FR" dirty="0" smtClean="0"/>
              <a:t> &gt; 60 min</a:t>
            </a:r>
          </a:p>
          <a:p>
            <a:pPr lvl="0">
              <a:lnSpc>
                <a:spcPct val="110000"/>
              </a:lnSpc>
            </a:pPr>
            <a:r>
              <a:rPr lang="fr-FR" dirty="0" smtClean="0"/>
              <a:t>- critères </a:t>
            </a:r>
            <a:r>
              <a:rPr lang="fr-FR" dirty="0"/>
              <a:t>de sortie de SSPI remplis </a:t>
            </a:r>
            <a:r>
              <a:rPr lang="fr-FR" dirty="0" smtClean="0"/>
              <a:t>et notés dans </a:t>
            </a:r>
            <a:r>
              <a:rPr lang="fr-FR" dirty="0"/>
              <a:t>le dossier </a:t>
            </a:r>
            <a:r>
              <a:rPr lang="fr-FR" dirty="0" smtClean="0"/>
              <a:t>médical</a:t>
            </a:r>
            <a:endParaRPr lang="en-GB" dirty="0"/>
          </a:p>
          <a:p>
            <a:pPr lvl="0">
              <a:lnSpc>
                <a:spcPct val="110000"/>
              </a:lnSpc>
            </a:pPr>
            <a:r>
              <a:rPr lang="fr-FR" dirty="0" smtClean="0"/>
              <a:t>- décision </a:t>
            </a:r>
            <a:r>
              <a:rPr lang="fr-FR" dirty="0"/>
              <a:t>de sortie directe portée dans ce dossier</a:t>
            </a:r>
            <a:r>
              <a:rPr lang="fr-FR" dirty="0" smtClean="0"/>
              <a:t>, avec le nom </a:t>
            </a:r>
            <a:r>
              <a:rPr lang="fr-FR" dirty="0"/>
              <a:t>et la signature du </a:t>
            </a:r>
            <a:r>
              <a:rPr lang="fr-FR" dirty="0" smtClean="0"/>
              <a:t>médecin</a:t>
            </a:r>
            <a:endParaRPr lang="en-GB" dirty="0"/>
          </a:p>
          <a:p>
            <a:pPr>
              <a:lnSpc>
                <a:spcPct val="110000"/>
              </a:lnSpc>
            </a:pPr>
            <a:r>
              <a:rPr lang="fr-FR" dirty="0"/>
              <a:t>P</a:t>
            </a:r>
            <a:r>
              <a:rPr lang="fr-FR" dirty="0" smtClean="0"/>
              <a:t>rocédure </a:t>
            </a:r>
            <a:r>
              <a:rPr lang="fr-FR" dirty="0"/>
              <a:t>soit écrite au niveau de </a:t>
            </a:r>
            <a:r>
              <a:rPr lang="fr-FR" dirty="0" smtClean="0"/>
              <a:t>l’établissement</a:t>
            </a:r>
            <a:endParaRPr lang="en-GB" dirty="0"/>
          </a:p>
        </p:txBody>
      </p:sp>
      <p:sp>
        <p:nvSpPr>
          <p:cNvPr id="7" name="Titre 1"/>
          <p:cNvSpPr txBox="1">
            <a:spLocks/>
          </p:cNvSpPr>
          <p:nvPr/>
        </p:nvSpPr>
        <p:spPr>
          <a:xfrm>
            <a:off x="10792" y="0"/>
            <a:ext cx="9133207"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Démarche intéressante</a:t>
            </a:r>
          </a:p>
        </p:txBody>
      </p:sp>
    </p:spTree>
    <p:extLst>
      <p:ext uri="{BB962C8B-B14F-4D97-AF65-F5344CB8AC3E}">
        <p14:creationId xmlns:p14="http://schemas.microsoft.com/office/powerpoint/2010/main" val="40658365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08448" y="844960"/>
            <a:ext cx="8284588" cy="5106014"/>
          </a:xfrm>
          <a:prstGeom prst="rect">
            <a:avLst/>
          </a:prstGeom>
          <a:noFill/>
        </p:spPr>
        <p:txBody>
          <a:bodyPr wrap="square" rtlCol="0">
            <a:spAutoFit/>
          </a:bodyPr>
          <a:lstStyle/>
          <a:p>
            <a:pPr>
              <a:lnSpc>
                <a:spcPct val="80000"/>
              </a:lnSpc>
              <a:spcAft>
                <a:spcPts val="600"/>
              </a:spcAft>
              <a:buClr>
                <a:schemeClr val="accent1"/>
              </a:buClr>
              <a:buSzPct val="80000"/>
            </a:pPr>
            <a:endParaRPr lang="fr-FR" sz="3600" b="1" dirty="0" smtClean="0"/>
          </a:p>
          <a:p>
            <a:pPr marL="571500" indent="-571500">
              <a:spcAft>
                <a:spcPts val="600"/>
              </a:spcAft>
              <a:buClr>
                <a:schemeClr val="accent1"/>
              </a:buClr>
              <a:buSzPct val="80000"/>
              <a:buFont typeface="Wingdings" charset="2"/>
              <a:buChar char="q"/>
            </a:pPr>
            <a:r>
              <a:rPr lang="fr-FR" sz="3600" b="1" dirty="0"/>
              <a:t>SSPI </a:t>
            </a:r>
            <a:r>
              <a:rPr lang="fr-FR" sz="3600" b="1" dirty="0" smtClean="0"/>
              <a:t>conventionnelle </a:t>
            </a:r>
          </a:p>
          <a:p>
            <a:pPr>
              <a:spcAft>
                <a:spcPts val="600"/>
              </a:spcAft>
              <a:buClr>
                <a:schemeClr val="accent1"/>
              </a:buClr>
              <a:buSzPct val="80000"/>
            </a:pPr>
            <a:r>
              <a:rPr lang="fr-FR" sz="2800" dirty="0"/>
              <a:t>	</a:t>
            </a:r>
            <a:r>
              <a:rPr lang="fr-FR" sz="2800" dirty="0" smtClean="0"/>
              <a:t>	Sortie selon score </a:t>
            </a:r>
          </a:p>
          <a:p>
            <a:pPr>
              <a:spcAft>
                <a:spcPts val="600"/>
              </a:spcAft>
              <a:buClr>
                <a:schemeClr val="accent1"/>
              </a:buClr>
              <a:buSzPct val="80000"/>
            </a:pPr>
            <a:endParaRPr lang="fr-FR" sz="2800" dirty="0" smtClean="0"/>
          </a:p>
          <a:p>
            <a:pPr marL="571500" indent="-571500">
              <a:lnSpc>
                <a:spcPct val="80000"/>
              </a:lnSpc>
              <a:spcAft>
                <a:spcPts val="600"/>
              </a:spcAft>
              <a:buClr>
                <a:schemeClr val="accent1"/>
              </a:buClr>
              <a:buSzPct val="80000"/>
              <a:buFont typeface="Wingdings" charset="2"/>
              <a:buChar char="q"/>
            </a:pPr>
            <a:r>
              <a:rPr lang="fr-FR" sz="3600" b="1" dirty="0"/>
              <a:t>By-Pass </a:t>
            </a:r>
            <a:endParaRPr lang="fr-FR" sz="3600" b="1" dirty="0" smtClean="0"/>
          </a:p>
          <a:p>
            <a:pPr>
              <a:lnSpc>
                <a:spcPct val="80000"/>
              </a:lnSpc>
              <a:spcAft>
                <a:spcPts val="600"/>
              </a:spcAft>
              <a:buClr>
                <a:schemeClr val="accent1"/>
              </a:buClr>
              <a:buSzPct val="80000"/>
            </a:pPr>
            <a:r>
              <a:rPr lang="fr-FR" sz="2800" dirty="0"/>
              <a:t>	</a:t>
            </a:r>
            <a:r>
              <a:rPr lang="fr-FR" sz="2800" dirty="0" smtClean="0"/>
              <a:t>	Pas </a:t>
            </a:r>
            <a:r>
              <a:rPr lang="fr-FR" sz="2800" dirty="0"/>
              <a:t>de passage </a:t>
            </a:r>
            <a:r>
              <a:rPr lang="fr-FR" sz="2800" dirty="0" smtClean="0"/>
              <a:t> </a:t>
            </a:r>
          </a:p>
          <a:p>
            <a:pPr>
              <a:lnSpc>
                <a:spcPct val="80000"/>
              </a:lnSpc>
              <a:spcAft>
                <a:spcPts val="600"/>
              </a:spcAft>
              <a:buClr>
                <a:schemeClr val="accent1"/>
              </a:buClr>
              <a:buSzPct val="80000"/>
            </a:pPr>
            <a:r>
              <a:rPr lang="fr-FR" sz="2800" dirty="0"/>
              <a:t>	</a:t>
            </a:r>
            <a:r>
              <a:rPr lang="fr-FR" sz="2800" dirty="0" smtClean="0"/>
              <a:t>	Validation en salle opératoire  </a:t>
            </a:r>
            <a:endParaRPr lang="fr-FR" sz="2800" dirty="0"/>
          </a:p>
          <a:p>
            <a:pPr lvl="2">
              <a:lnSpc>
                <a:spcPct val="80000"/>
              </a:lnSpc>
              <a:spcAft>
                <a:spcPts val="600"/>
              </a:spcAft>
              <a:buClr>
                <a:schemeClr val="accent1"/>
              </a:buClr>
              <a:buSzPct val="80000"/>
            </a:pPr>
            <a:endParaRPr lang="fr-FR" sz="2800" b="1" dirty="0" smtClean="0"/>
          </a:p>
          <a:p>
            <a:pPr marL="571500" indent="-571500">
              <a:spcAft>
                <a:spcPts val="600"/>
              </a:spcAft>
              <a:buClr>
                <a:schemeClr val="accent1"/>
              </a:buClr>
              <a:buSzPct val="80000"/>
              <a:buFont typeface="Wingdings" charset="2"/>
              <a:buChar char="q"/>
            </a:pPr>
            <a:r>
              <a:rPr lang="fr-FR" sz="3600" b="1" i="1" strike="sngStrike" dirty="0" smtClean="0"/>
              <a:t>Passage court systématique « légal »</a:t>
            </a:r>
            <a:endParaRPr lang="fr-FR" sz="3600" strike="sngStrike" dirty="0"/>
          </a:p>
          <a:p>
            <a:pPr lvl="1">
              <a:spcAft>
                <a:spcPts val="600"/>
              </a:spcAft>
              <a:buClr>
                <a:schemeClr val="accent1"/>
              </a:buClr>
              <a:buSzPct val="80000"/>
            </a:pPr>
            <a:r>
              <a:rPr lang="fr-FR" sz="2800" strike="sngStrike" dirty="0" smtClean="0"/>
              <a:t>	</a:t>
            </a:r>
            <a:r>
              <a:rPr lang="fr-FR" sz="2800" i="1" strike="sngStrike" dirty="0" smtClean="0"/>
              <a:t>Excès de zèle inapproprié </a:t>
            </a:r>
          </a:p>
        </p:txBody>
      </p:sp>
      <p:sp>
        <p:nvSpPr>
          <p:cNvPr id="7"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Conclusion</a:t>
            </a:r>
          </a:p>
        </p:txBody>
      </p:sp>
    </p:spTree>
    <p:extLst>
      <p:ext uri="{BB962C8B-B14F-4D97-AF65-F5344CB8AC3E}">
        <p14:creationId xmlns:p14="http://schemas.microsoft.com/office/powerpoint/2010/main" val="2595594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76659" y="1565438"/>
            <a:ext cx="8229541" cy="3973396"/>
          </a:xfrm>
          <a:prstGeom prst="rect">
            <a:avLst/>
          </a:prstGeom>
          <a:noFill/>
        </p:spPr>
        <p:txBody>
          <a:bodyPr wrap="square" rtlCol="0">
            <a:spAutoFit/>
          </a:bodyPr>
          <a:lstStyle/>
          <a:p>
            <a:pPr marL="571500" indent="-571500">
              <a:lnSpc>
                <a:spcPct val="130000"/>
              </a:lnSpc>
              <a:spcAft>
                <a:spcPts val="600"/>
              </a:spcAft>
              <a:buClr>
                <a:schemeClr val="accent1"/>
              </a:buClr>
              <a:buSzPct val="80000"/>
              <a:buFont typeface="Wingdings" charset="2"/>
              <a:buChar char="q"/>
            </a:pPr>
            <a:r>
              <a:rPr lang="fr-FR" sz="3600" dirty="0" smtClean="0"/>
              <a:t>Adapter la charge de travail en SSPI</a:t>
            </a:r>
          </a:p>
          <a:p>
            <a:pPr marL="571500" indent="-571500">
              <a:lnSpc>
                <a:spcPct val="130000"/>
              </a:lnSpc>
              <a:spcAft>
                <a:spcPts val="600"/>
              </a:spcAft>
              <a:buClr>
                <a:schemeClr val="accent1"/>
              </a:buClr>
              <a:buSzPct val="80000"/>
              <a:buFont typeface="Wingdings" charset="2"/>
              <a:buChar char="q"/>
            </a:pPr>
            <a:r>
              <a:rPr lang="fr-FR" sz="3600" dirty="0" smtClean="0"/>
              <a:t>Améliorer les flux </a:t>
            </a:r>
          </a:p>
          <a:p>
            <a:pPr marL="571500" indent="-571500">
              <a:lnSpc>
                <a:spcPct val="130000"/>
              </a:lnSpc>
              <a:spcAft>
                <a:spcPts val="600"/>
              </a:spcAft>
              <a:buClr>
                <a:schemeClr val="accent1"/>
              </a:buClr>
              <a:buSzPct val="80000"/>
              <a:buFont typeface="Wingdings" charset="2"/>
              <a:buChar char="q"/>
            </a:pPr>
            <a:r>
              <a:rPr lang="fr-FR" sz="3600" dirty="0"/>
              <a:t>Réorganiser la </a:t>
            </a:r>
            <a:r>
              <a:rPr lang="fr-FR" sz="3600" dirty="0" smtClean="0"/>
              <a:t>SSPI</a:t>
            </a:r>
          </a:p>
          <a:p>
            <a:pPr marL="571500" indent="-571500">
              <a:lnSpc>
                <a:spcPct val="130000"/>
              </a:lnSpc>
              <a:spcAft>
                <a:spcPts val="600"/>
              </a:spcAft>
              <a:buClr>
                <a:schemeClr val="accent1"/>
              </a:buClr>
              <a:buSzPct val="80000"/>
              <a:buFont typeface="Wingdings" charset="2"/>
              <a:buChar char="q"/>
            </a:pPr>
            <a:r>
              <a:rPr lang="fr-FR" sz="3600" dirty="0" smtClean="0"/>
              <a:t>Améliorer le confort des patients</a:t>
            </a:r>
            <a:endParaRPr lang="fr-FR" sz="3600" dirty="0"/>
          </a:p>
          <a:p>
            <a:pPr marL="571500" indent="-571500">
              <a:lnSpc>
                <a:spcPct val="130000"/>
              </a:lnSpc>
              <a:spcAft>
                <a:spcPts val="600"/>
              </a:spcAft>
              <a:buClr>
                <a:schemeClr val="accent1"/>
              </a:buClr>
              <a:buSzPct val="80000"/>
              <a:buFont typeface="Wingdings" charset="2"/>
              <a:buChar char="q"/>
            </a:pPr>
            <a:r>
              <a:rPr lang="fr-FR" sz="3600" dirty="0" smtClean="0"/>
              <a:t>Economique</a:t>
            </a:r>
          </a:p>
        </p:txBody>
      </p:sp>
      <p:sp>
        <p:nvSpPr>
          <p:cNvPr id="4"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Conclusion</a:t>
            </a:r>
          </a:p>
        </p:txBody>
      </p:sp>
    </p:spTree>
    <p:extLst>
      <p:ext uri="{BB962C8B-B14F-4D97-AF65-F5344CB8AC3E}">
        <p14:creationId xmlns:p14="http://schemas.microsoft.com/office/powerpoint/2010/main" val="41103278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572" y="2826454"/>
            <a:ext cx="8160132" cy="2400657"/>
          </a:xfrm>
          <a:prstGeom prst="rect">
            <a:avLst/>
          </a:prstGeom>
        </p:spPr>
        <p:txBody>
          <a:bodyPr wrap="square">
            <a:spAutoFit/>
          </a:bodyPr>
          <a:lstStyle/>
          <a:p>
            <a:pPr algn="just"/>
            <a:r>
              <a:rPr lang="fr-FR" b="1" dirty="0" err="1" smtClean="0">
                <a:solidFill>
                  <a:srgbClr val="376092"/>
                </a:solidFill>
              </a:rPr>
              <a:t>We</a:t>
            </a:r>
            <a:r>
              <a:rPr lang="fr-FR" b="1" dirty="0" smtClean="0">
                <a:solidFill>
                  <a:srgbClr val="376092"/>
                </a:solidFill>
              </a:rPr>
              <a:t> </a:t>
            </a:r>
            <a:r>
              <a:rPr lang="fr-FR" b="1" dirty="0">
                <a:solidFill>
                  <a:srgbClr val="376092"/>
                </a:solidFill>
              </a:rPr>
              <a:t>have all </a:t>
            </a:r>
            <a:r>
              <a:rPr lang="fr-FR" b="1" dirty="0" err="1">
                <a:solidFill>
                  <a:srgbClr val="376092"/>
                </a:solidFill>
              </a:rPr>
              <a:t>arrived</a:t>
            </a:r>
            <a:r>
              <a:rPr lang="fr-FR" b="1" dirty="0">
                <a:solidFill>
                  <a:srgbClr val="376092"/>
                </a:solidFill>
              </a:rPr>
              <a:t> in </a:t>
            </a:r>
            <a:r>
              <a:rPr lang="fr-FR" b="1" dirty="0" err="1">
                <a:solidFill>
                  <a:srgbClr val="376092"/>
                </a:solidFill>
              </a:rPr>
              <a:t>day</a:t>
            </a:r>
            <a:r>
              <a:rPr lang="fr-FR" b="1" dirty="0">
                <a:solidFill>
                  <a:srgbClr val="376092"/>
                </a:solidFill>
              </a:rPr>
              <a:t> </a:t>
            </a:r>
            <a:r>
              <a:rPr lang="fr-FR" b="1" dirty="0" err="1">
                <a:solidFill>
                  <a:srgbClr val="376092"/>
                </a:solidFill>
              </a:rPr>
              <a:t>surgery</a:t>
            </a:r>
            <a:r>
              <a:rPr lang="fr-FR" b="1" dirty="0">
                <a:solidFill>
                  <a:srgbClr val="376092"/>
                </a:solidFill>
              </a:rPr>
              <a:t> </a:t>
            </a:r>
            <a:r>
              <a:rPr lang="fr-FR" b="1" dirty="0" err="1">
                <a:solidFill>
                  <a:srgbClr val="376092"/>
                </a:solidFill>
              </a:rPr>
              <a:t>recovery</a:t>
            </a:r>
            <a:r>
              <a:rPr lang="fr-FR" b="1" dirty="0">
                <a:solidFill>
                  <a:srgbClr val="376092"/>
                </a:solidFill>
              </a:rPr>
              <a:t> </a:t>
            </a:r>
            <a:r>
              <a:rPr lang="fr-FR" b="1" dirty="0" err="1">
                <a:solidFill>
                  <a:srgbClr val="376092"/>
                </a:solidFill>
              </a:rPr>
              <a:t>with</a:t>
            </a:r>
            <a:r>
              <a:rPr lang="fr-FR" b="1" dirty="0">
                <a:solidFill>
                  <a:srgbClr val="376092"/>
                </a:solidFill>
              </a:rPr>
              <a:t> an </a:t>
            </a:r>
            <a:r>
              <a:rPr lang="fr-FR" b="1" dirty="0" err="1" smtClean="0">
                <a:solidFill>
                  <a:srgbClr val="376092"/>
                </a:solidFill>
              </a:rPr>
              <a:t>alert</a:t>
            </a:r>
            <a:r>
              <a:rPr lang="fr-FR" b="1" dirty="0">
                <a:solidFill>
                  <a:srgbClr val="376092"/>
                </a:solidFill>
              </a:rPr>
              <a:t> </a:t>
            </a:r>
            <a:r>
              <a:rPr lang="fr-FR" b="1" dirty="0" err="1" smtClean="0">
                <a:solidFill>
                  <a:srgbClr val="376092"/>
                </a:solidFill>
              </a:rPr>
              <a:t>comfortable</a:t>
            </a:r>
            <a:r>
              <a:rPr lang="fr-FR" b="1" dirty="0" smtClean="0">
                <a:solidFill>
                  <a:srgbClr val="376092"/>
                </a:solidFill>
              </a:rPr>
              <a:t> </a:t>
            </a:r>
            <a:r>
              <a:rPr lang="fr-FR" b="1" dirty="0">
                <a:solidFill>
                  <a:srgbClr val="376092"/>
                </a:solidFill>
              </a:rPr>
              <a:t>patient and </a:t>
            </a:r>
            <a:r>
              <a:rPr lang="fr-FR" b="1" dirty="0" err="1">
                <a:solidFill>
                  <a:srgbClr val="376092"/>
                </a:solidFill>
              </a:rPr>
              <a:t>wondered</a:t>
            </a:r>
            <a:r>
              <a:rPr lang="fr-FR" b="1" dirty="0">
                <a:solidFill>
                  <a:srgbClr val="376092"/>
                </a:solidFill>
              </a:rPr>
              <a:t> </a:t>
            </a:r>
            <a:r>
              <a:rPr lang="fr-FR" b="1" dirty="0" err="1">
                <a:solidFill>
                  <a:srgbClr val="376092"/>
                </a:solidFill>
              </a:rPr>
              <a:t>why</a:t>
            </a:r>
            <a:r>
              <a:rPr lang="fr-FR" b="1" dirty="0">
                <a:solidFill>
                  <a:srgbClr val="376092"/>
                </a:solidFill>
              </a:rPr>
              <a:t> </a:t>
            </a:r>
            <a:r>
              <a:rPr lang="fr-FR" b="1" dirty="0" err="1">
                <a:solidFill>
                  <a:srgbClr val="376092"/>
                </a:solidFill>
              </a:rPr>
              <a:t>we</a:t>
            </a:r>
            <a:r>
              <a:rPr lang="fr-FR" b="1" dirty="0">
                <a:solidFill>
                  <a:srgbClr val="376092"/>
                </a:solidFill>
              </a:rPr>
              <a:t> </a:t>
            </a:r>
            <a:r>
              <a:rPr lang="fr-FR" b="1" dirty="0" err="1">
                <a:solidFill>
                  <a:srgbClr val="376092"/>
                </a:solidFill>
              </a:rPr>
              <a:t>did</a:t>
            </a:r>
            <a:r>
              <a:rPr lang="fr-FR" b="1" dirty="0">
                <a:solidFill>
                  <a:srgbClr val="376092"/>
                </a:solidFill>
              </a:rPr>
              <a:t> not </a:t>
            </a:r>
            <a:r>
              <a:rPr lang="fr-FR" b="1" dirty="0" err="1">
                <a:solidFill>
                  <a:srgbClr val="376092"/>
                </a:solidFill>
              </a:rPr>
              <a:t>just</a:t>
            </a:r>
            <a:r>
              <a:rPr lang="fr-FR" b="1" dirty="0">
                <a:solidFill>
                  <a:srgbClr val="376092"/>
                </a:solidFill>
              </a:rPr>
              <a:t> </a:t>
            </a:r>
            <a:r>
              <a:rPr lang="fr-FR" b="1" dirty="0" err="1" smtClean="0">
                <a:solidFill>
                  <a:srgbClr val="376092"/>
                </a:solidFill>
              </a:rPr>
              <a:t>send</a:t>
            </a:r>
            <a:r>
              <a:rPr lang="fr-FR" b="1" dirty="0">
                <a:solidFill>
                  <a:srgbClr val="376092"/>
                </a:solidFill>
              </a:rPr>
              <a:t> </a:t>
            </a:r>
            <a:r>
              <a:rPr lang="fr-FR" b="1" dirty="0" err="1" smtClean="0">
                <a:solidFill>
                  <a:srgbClr val="376092"/>
                </a:solidFill>
              </a:rPr>
              <a:t>them</a:t>
            </a:r>
            <a:r>
              <a:rPr lang="fr-FR" b="1" dirty="0" smtClean="0">
                <a:solidFill>
                  <a:srgbClr val="376092"/>
                </a:solidFill>
              </a:rPr>
              <a:t> </a:t>
            </a:r>
            <a:r>
              <a:rPr lang="fr-FR" b="1" dirty="0">
                <a:solidFill>
                  <a:srgbClr val="376092"/>
                </a:solidFill>
              </a:rPr>
              <a:t>straight to the </a:t>
            </a:r>
            <a:r>
              <a:rPr lang="fr-FR" b="1" dirty="0" err="1">
                <a:solidFill>
                  <a:srgbClr val="376092"/>
                </a:solidFill>
              </a:rPr>
              <a:t>ward</a:t>
            </a:r>
            <a:r>
              <a:rPr lang="fr-FR" b="1" dirty="0">
                <a:solidFill>
                  <a:srgbClr val="376092"/>
                </a:solidFill>
              </a:rPr>
              <a:t>. </a:t>
            </a:r>
            <a:endParaRPr lang="fr-FR" b="1" dirty="0" smtClean="0">
              <a:solidFill>
                <a:srgbClr val="376092"/>
              </a:solidFill>
            </a:endParaRPr>
          </a:p>
          <a:p>
            <a:pPr algn="just"/>
            <a:r>
              <a:rPr lang="fr-FR" dirty="0" err="1" smtClean="0"/>
              <a:t>Fast</a:t>
            </a:r>
            <a:r>
              <a:rPr lang="fr-FR" dirty="0" err="1"/>
              <a:t>-tracking</a:t>
            </a:r>
            <a:r>
              <a:rPr lang="fr-FR" dirty="0"/>
              <a:t> </a:t>
            </a:r>
            <a:r>
              <a:rPr lang="fr-FR" dirty="0" err="1"/>
              <a:t>is</a:t>
            </a:r>
            <a:r>
              <a:rPr lang="fr-FR" dirty="0"/>
              <a:t> an </a:t>
            </a:r>
            <a:r>
              <a:rPr lang="fr-FR" dirty="0" err="1" smtClean="0"/>
              <a:t>interesting</a:t>
            </a:r>
            <a:r>
              <a:rPr lang="fr-FR" dirty="0"/>
              <a:t> </a:t>
            </a:r>
            <a:r>
              <a:rPr lang="fr-FR" dirty="0" err="1" smtClean="0"/>
              <a:t>idea</a:t>
            </a:r>
            <a:r>
              <a:rPr lang="fr-FR" dirty="0"/>
              <a:t>. It </a:t>
            </a:r>
            <a:r>
              <a:rPr lang="fr-FR" dirty="0" err="1"/>
              <a:t>is</a:t>
            </a:r>
            <a:r>
              <a:rPr lang="fr-FR" dirty="0"/>
              <a:t> </a:t>
            </a:r>
            <a:r>
              <a:rPr lang="fr-FR" dirty="0" err="1"/>
              <a:t>probably</a:t>
            </a:r>
            <a:r>
              <a:rPr lang="fr-FR" dirty="0"/>
              <a:t> </a:t>
            </a:r>
            <a:r>
              <a:rPr lang="fr-FR" dirty="0" err="1"/>
              <a:t>safe</a:t>
            </a:r>
            <a:r>
              <a:rPr lang="fr-FR" dirty="0"/>
              <a:t>, </a:t>
            </a:r>
            <a:r>
              <a:rPr lang="fr-FR" dirty="0" err="1"/>
              <a:t>provided</a:t>
            </a:r>
            <a:r>
              <a:rPr lang="fr-FR" dirty="0"/>
              <a:t> </a:t>
            </a:r>
            <a:r>
              <a:rPr lang="fr-FR" dirty="0" err="1"/>
              <a:t>that</a:t>
            </a:r>
            <a:r>
              <a:rPr lang="fr-FR" dirty="0"/>
              <a:t> sensible </a:t>
            </a:r>
            <a:r>
              <a:rPr lang="fr-FR" dirty="0" err="1" smtClean="0"/>
              <a:t>criteria</a:t>
            </a:r>
            <a:r>
              <a:rPr lang="fr-FR" dirty="0"/>
              <a:t> </a:t>
            </a:r>
            <a:r>
              <a:rPr lang="fr-FR" dirty="0" smtClean="0"/>
              <a:t>are </a:t>
            </a:r>
            <a:r>
              <a:rPr lang="fr-FR" dirty="0" err="1"/>
              <a:t>adhered</a:t>
            </a:r>
            <a:r>
              <a:rPr lang="fr-FR" dirty="0"/>
              <a:t> to</a:t>
            </a:r>
            <a:r>
              <a:rPr lang="fr-FR" dirty="0">
                <a:solidFill>
                  <a:schemeClr val="accent1">
                    <a:lumMod val="50000"/>
                  </a:schemeClr>
                </a:solidFill>
              </a:rPr>
              <a:t>. </a:t>
            </a:r>
            <a:r>
              <a:rPr lang="fr-FR" b="1" dirty="0">
                <a:solidFill>
                  <a:schemeClr val="accent1">
                    <a:lumMod val="75000"/>
                  </a:schemeClr>
                </a:solidFill>
              </a:rPr>
              <a:t>It </a:t>
            </a:r>
            <a:r>
              <a:rPr lang="fr-FR" b="1" dirty="0" err="1">
                <a:solidFill>
                  <a:schemeClr val="accent1">
                    <a:lumMod val="75000"/>
                  </a:schemeClr>
                </a:solidFill>
              </a:rPr>
              <a:t>is</a:t>
            </a:r>
            <a:r>
              <a:rPr lang="fr-FR" b="1" dirty="0">
                <a:solidFill>
                  <a:schemeClr val="accent1">
                    <a:lumMod val="75000"/>
                  </a:schemeClr>
                </a:solidFill>
              </a:rPr>
              <a:t> not </a:t>
            </a:r>
            <a:r>
              <a:rPr lang="fr-FR" b="1" dirty="0" err="1">
                <a:solidFill>
                  <a:schemeClr val="accent1">
                    <a:lumMod val="75000"/>
                  </a:schemeClr>
                </a:solidFill>
              </a:rPr>
              <a:t>feasible</a:t>
            </a:r>
            <a:r>
              <a:rPr lang="fr-FR" b="1" dirty="0">
                <a:solidFill>
                  <a:schemeClr val="accent1">
                    <a:lumMod val="75000"/>
                  </a:schemeClr>
                </a:solidFill>
              </a:rPr>
              <a:t> for all patients </a:t>
            </a:r>
            <a:r>
              <a:rPr lang="fr-FR" b="1" dirty="0" smtClean="0">
                <a:solidFill>
                  <a:schemeClr val="accent1">
                    <a:lumMod val="75000"/>
                  </a:schemeClr>
                </a:solidFill>
              </a:rPr>
              <a:t>and </a:t>
            </a:r>
            <a:r>
              <a:rPr lang="fr-FR" b="1" dirty="0" err="1" smtClean="0">
                <a:solidFill>
                  <a:schemeClr val="accent1">
                    <a:lumMod val="75000"/>
                  </a:schemeClr>
                </a:solidFill>
              </a:rPr>
              <a:t>procedures</a:t>
            </a:r>
            <a:r>
              <a:rPr lang="fr-FR" b="1" dirty="0">
                <a:solidFill>
                  <a:schemeClr val="accent1">
                    <a:lumMod val="75000"/>
                  </a:schemeClr>
                </a:solidFill>
              </a:rPr>
              <a:t>, </a:t>
            </a:r>
            <a:r>
              <a:rPr lang="fr-FR" b="1" dirty="0" err="1">
                <a:solidFill>
                  <a:schemeClr val="accent1">
                    <a:lumMod val="75000"/>
                  </a:schemeClr>
                </a:solidFill>
              </a:rPr>
              <a:t>limiting</a:t>
            </a:r>
            <a:r>
              <a:rPr lang="fr-FR" b="1" dirty="0">
                <a:solidFill>
                  <a:schemeClr val="accent1">
                    <a:lumMod val="75000"/>
                  </a:schemeClr>
                </a:solidFill>
              </a:rPr>
              <a:t> </a:t>
            </a:r>
            <a:r>
              <a:rPr lang="fr-FR" b="1" dirty="0" err="1">
                <a:solidFill>
                  <a:schemeClr val="accent1">
                    <a:lumMod val="75000"/>
                  </a:schemeClr>
                </a:solidFill>
              </a:rPr>
              <a:t>its</a:t>
            </a:r>
            <a:r>
              <a:rPr lang="fr-FR" b="1" dirty="0">
                <a:solidFill>
                  <a:schemeClr val="accent1">
                    <a:lumMod val="75000"/>
                  </a:schemeClr>
                </a:solidFill>
              </a:rPr>
              <a:t> use to </a:t>
            </a:r>
            <a:r>
              <a:rPr lang="fr-FR" b="1" dirty="0" err="1">
                <a:solidFill>
                  <a:schemeClr val="accent1">
                    <a:lumMod val="75000"/>
                  </a:schemeClr>
                </a:solidFill>
              </a:rPr>
              <a:t>selected</a:t>
            </a:r>
            <a:r>
              <a:rPr lang="fr-FR" b="1" dirty="0">
                <a:solidFill>
                  <a:schemeClr val="accent1">
                    <a:lumMod val="75000"/>
                  </a:schemeClr>
                </a:solidFill>
              </a:rPr>
              <a:t> </a:t>
            </a:r>
            <a:r>
              <a:rPr lang="fr-FR" b="1" dirty="0" err="1">
                <a:solidFill>
                  <a:schemeClr val="accent1">
                    <a:lumMod val="75000"/>
                  </a:schemeClr>
                </a:solidFill>
              </a:rPr>
              <a:t>lists</a:t>
            </a:r>
            <a:r>
              <a:rPr lang="fr-FR" b="1" dirty="0">
                <a:solidFill>
                  <a:schemeClr val="accent1">
                    <a:lumMod val="75000"/>
                  </a:schemeClr>
                </a:solidFill>
              </a:rPr>
              <a:t>. </a:t>
            </a:r>
            <a:endParaRPr lang="fr-FR" b="1" dirty="0" smtClean="0">
              <a:solidFill>
                <a:schemeClr val="accent1">
                  <a:lumMod val="75000"/>
                </a:schemeClr>
              </a:solidFill>
            </a:endParaRPr>
          </a:p>
          <a:p>
            <a:pPr algn="just"/>
            <a:r>
              <a:rPr lang="fr-FR" sz="2000" b="1" dirty="0" smtClean="0">
                <a:solidFill>
                  <a:schemeClr val="accent1">
                    <a:lumMod val="75000"/>
                  </a:schemeClr>
                </a:solidFill>
              </a:rPr>
              <a:t>More </a:t>
            </a:r>
            <a:r>
              <a:rPr lang="fr-FR" sz="2000" b="1" dirty="0">
                <a:solidFill>
                  <a:schemeClr val="accent1">
                    <a:lumMod val="75000"/>
                  </a:schemeClr>
                </a:solidFill>
              </a:rPr>
              <a:t>and </a:t>
            </a:r>
            <a:r>
              <a:rPr lang="fr-FR" sz="2000" b="1" dirty="0" err="1">
                <a:solidFill>
                  <a:schemeClr val="accent1">
                    <a:lumMod val="75000"/>
                  </a:schemeClr>
                </a:solidFill>
              </a:rPr>
              <a:t>better</a:t>
            </a:r>
            <a:r>
              <a:rPr lang="fr-FR" sz="2000" b="1" dirty="0">
                <a:solidFill>
                  <a:schemeClr val="accent1">
                    <a:lumMod val="75000"/>
                  </a:schemeClr>
                </a:solidFill>
              </a:rPr>
              <a:t> </a:t>
            </a:r>
            <a:r>
              <a:rPr lang="fr-FR" sz="2000" b="1" dirty="0" err="1">
                <a:solidFill>
                  <a:schemeClr val="accent1">
                    <a:lumMod val="75000"/>
                  </a:schemeClr>
                </a:solidFill>
              </a:rPr>
              <a:t>evaluation</a:t>
            </a:r>
            <a:r>
              <a:rPr lang="fr-FR" sz="2000" b="1" dirty="0">
                <a:solidFill>
                  <a:schemeClr val="accent1">
                    <a:lumMod val="75000"/>
                  </a:schemeClr>
                </a:solidFill>
              </a:rPr>
              <a:t> </a:t>
            </a:r>
            <a:r>
              <a:rPr lang="fr-FR" sz="2000" b="1" dirty="0" err="1">
                <a:solidFill>
                  <a:schemeClr val="accent1">
                    <a:lumMod val="75000"/>
                  </a:schemeClr>
                </a:solidFill>
              </a:rPr>
              <a:t>with</a:t>
            </a:r>
            <a:r>
              <a:rPr lang="fr-FR" sz="2000" b="1" dirty="0">
                <a:solidFill>
                  <a:schemeClr val="accent1">
                    <a:lumMod val="75000"/>
                  </a:schemeClr>
                </a:solidFill>
              </a:rPr>
              <a:t> </a:t>
            </a:r>
            <a:r>
              <a:rPr lang="fr-FR" sz="2000" b="1" dirty="0" err="1">
                <a:solidFill>
                  <a:schemeClr val="accent1">
                    <a:lumMod val="75000"/>
                  </a:schemeClr>
                </a:solidFill>
              </a:rPr>
              <a:t>properly</a:t>
            </a:r>
            <a:r>
              <a:rPr lang="fr-FR" sz="2000" b="1" dirty="0">
                <a:solidFill>
                  <a:schemeClr val="accent1">
                    <a:lumMod val="75000"/>
                  </a:schemeClr>
                </a:solidFill>
              </a:rPr>
              <a:t> </a:t>
            </a:r>
            <a:r>
              <a:rPr lang="fr-FR" sz="2000" b="1" dirty="0" err="1" smtClean="0">
                <a:solidFill>
                  <a:schemeClr val="accent1">
                    <a:lumMod val="75000"/>
                  </a:schemeClr>
                </a:solidFill>
              </a:rPr>
              <a:t>randomized</a:t>
            </a:r>
            <a:r>
              <a:rPr lang="fr-FR" sz="2000" b="1" dirty="0">
                <a:solidFill>
                  <a:schemeClr val="accent1">
                    <a:lumMod val="75000"/>
                  </a:schemeClr>
                </a:solidFill>
              </a:rPr>
              <a:t> </a:t>
            </a:r>
            <a:r>
              <a:rPr lang="fr-FR" sz="2000" b="1" dirty="0" err="1" smtClean="0">
                <a:solidFill>
                  <a:schemeClr val="accent1">
                    <a:lumMod val="75000"/>
                  </a:schemeClr>
                </a:solidFill>
              </a:rPr>
              <a:t>studies</a:t>
            </a:r>
            <a:r>
              <a:rPr lang="fr-FR" sz="2000" b="1" dirty="0" smtClean="0">
                <a:solidFill>
                  <a:schemeClr val="accent1">
                    <a:lumMod val="75000"/>
                  </a:schemeClr>
                </a:solidFill>
              </a:rPr>
              <a:t> </a:t>
            </a:r>
            <a:r>
              <a:rPr lang="fr-FR" sz="2000" b="1" dirty="0">
                <a:solidFill>
                  <a:schemeClr val="accent1">
                    <a:lumMod val="75000"/>
                  </a:schemeClr>
                </a:solidFill>
              </a:rPr>
              <a:t>in </a:t>
            </a:r>
            <a:r>
              <a:rPr lang="fr-FR" sz="2000" b="1" dirty="0" err="1">
                <a:solidFill>
                  <a:schemeClr val="accent1">
                    <a:lumMod val="75000"/>
                  </a:schemeClr>
                </a:solidFill>
              </a:rPr>
              <a:t>different</a:t>
            </a:r>
            <a:r>
              <a:rPr lang="fr-FR" sz="2000" b="1" dirty="0">
                <a:solidFill>
                  <a:schemeClr val="accent1">
                    <a:lumMod val="75000"/>
                  </a:schemeClr>
                </a:solidFill>
              </a:rPr>
              <a:t> </a:t>
            </a:r>
            <a:r>
              <a:rPr lang="fr-FR" sz="2000" b="1" dirty="0" err="1">
                <a:solidFill>
                  <a:schemeClr val="accent1">
                    <a:lumMod val="75000"/>
                  </a:schemeClr>
                </a:solidFill>
              </a:rPr>
              <a:t>healthcare</a:t>
            </a:r>
            <a:r>
              <a:rPr lang="fr-FR" sz="2000" b="1" dirty="0">
                <a:solidFill>
                  <a:schemeClr val="accent1">
                    <a:lumMod val="75000"/>
                  </a:schemeClr>
                </a:solidFill>
              </a:rPr>
              <a:t> </a:t>
            </a:r>
            <a:r>
              <a:rPr lang="fr-FR" sz="2000" b="1" dirty="0" err="1">
                <a:solidFill>
                  <a:schemeClr val="accent1">
                    <a:lumMod val="75000"/>
                  </a:schemeClr>
                </a:solidFill>
              </a:rPr>
              <a:t>systems</a:t>
            </a:r>
            <a:r>
              <a:rPr lang="fr-FR" sz="2000" b="1" dirty="0">
                <a:solidFill>
                  <a:schemeClr val="accent1">
                    <a:lumMod val="75000"/>
                  </a:schemeClr>
                </a:solidFill>
              </a:rPr>
              <a:t> </a:t>
            </a:r>
            <a:r>
              <a:rPr lang="fr-FR" sz="2000" b="1" dirty="0" err="1">
                <a:solidFill>
                  <a:schemeClr val="accent1">
                    <a:lumMod val="75000"/>
                  </a:schemeClr>
                </a:solidFill>
              </a:rPr>
              <a:t>is</a:t>
            </a:r>
            <a:r>
              <a:rPr lang="fr-FR" sz="2000" b="1" dirty="0">
                <a:solidFill>
                  <a:schemeClr val="accent1">
                    <a:lumMod val="75000"/>
                  </a:schemeClr>
                </a:solidFill>
              </a:rPr>
              <a:t> </a:t>
            </a:r>
            <a:r>
              <a:rPr lang="fr-FR" sz="2000" b="1" dirty="0" err="1" smtClean="0">
                <a:solidFill>
                  <a:schemeClr val="accent1">
                    <a:lumMod val="75000"/>
                  </a:schemeClr>
                </a:solidFill>
              </a:rPr>
              <a:t>needed</a:t>
            </a:r>
            <a:r>
              <a:rPr lang="fr-FR" sz="2000" b="1" dirty="0">
                <a:solidFill>
                  <a:schemeClr val="accent1">
                    <a:lumMod val="75000"/>
                  </a:schemeClr>
                </a:solidFill>
              </a:rPr>
              <a:t> </a:t>
            </a:r>
            <a:r>
              <a:rPr lang="fr-FR" sz="2000" b="1" dirty="0" err="1" smtClean="0">
                <a:solidFill>
                  <a:schemeClr val="accent1">
                    <a:lumMod val="75000"/>
                  </a:schemeClr>
                </a:solidFill>
              </a:rPr>
              <a:t>before</a:t>
            </a:r>
            <a:r>
              <a:rPr lang="fr-FR" sz="2000" b="1" dirty="0" smtClean="0">
                <a:solidFill>
                  <a:schemeClr val="accent1">
                    <a:lumMod val="75000"/>
                  </a:schemeClr>
                </a:solidFill>
              </a:rPr>
              <a:t> </a:t>
            </a:r>
            <a:r>
              <a:rPr lang="fr-FR" sz="2000" b="1" dirty="0" err="1">
                <a:solidFill>
                  <a:schemeClr val="accent1">
                    <a:lumMod val="75000"/>
                  </a:schemeClr>
                </a:solidFill>
              </a:rPr>
              <a:t>fast-tracking</a:t>
            </a:r>
            <a:r>
              <a:rPr lang="fr-FR" sz="2000" b="1" dirty="0">
                <a:solidFill>
                  <a:schemeClr val="accent1">
                    <a:lumMod val="75000"/>
                  </a:schemeClr>
                </a:solidFill>
              </a:rPr>
              <a:t> </a:t>
            </a:r>
            <a:r>
              <a:rPr lang="fr-FR" sz="2000" b="1" dirty="0" err="1">
                <a:solidFill>
                  <a:schemeClr val="accent1">
                    <a:lumMod val="75000"/>
                  </a:schemeClr>
                </a:solidFill>
              </a:rPr>
              <a:t>can</a:t>
            </a:r>
            <a:r>
              <a:rPr lang="fr-FR" sz="2000" b="1" dirty="0">
                <a:solidFill>
                  <a:schemeClr val="accent1">
                    <a:lumMod val="75000"/>
                  </a:schemeClr>
                </a:solidFill>
              </a:rPr>
              <a:t> </a:t>
            </a:r>
            <a:r>
              <a:rPr lang="fr-FR" sz="2000" b="1" dirty="0" err="1">
                <a:solidFill>
                  <a:schemeClr val="accent1">
                    <a:lumMod val="75000"/>
                  </a:schemeClr>
                </a:solidFill>
              </a:rPr>
              <a:t>be</a:t>
            </a:r>
            <a:r>
              <a:rPr lang="fr-FR" sz="2000" b="1" dirty="0">
                <a:solidFill>
                  <a:schemeClr val="accent1">
                    <a:lumMod val="75000"/>
                  </a:schemeClr>
                </a:solidFill>
              </a:rPr>
              <a:t> </a:t>
            </a:r>
            <a:r>
              <a:rPr lang="fr-FR" sz="2000" b="1" dirty="0" err="1">
                <a:solidFill>
                  <a:schemeClr val="accent1">
                    <a:lumMod val="75000"/>
                  </a:schemeClr>
                </a:solidFill>
              </a:rPr>
              <a:t>introduced</a:t>
            </a:r>
            <a:r>
              <a:rPr lang="fr-FR" sz="2000" b="1" dirty="0">
                <a:solidFill>
                  <a:schemeClr val="accent1">
                    <a:lumMod val="75000"/>
                  </a:schemeClr>
                </a:solidFill>
              </a:rPr>
              <a:t> </a:t>
            </a:r>
            <a:r>
              <a:rPr lang="fr-FR" sz="2000" b="1" dirty="0" err="1">
                <a:solidFill>
                  <a:schemeClr val="accent1">
                    <a:lumMod val="75000"/>
                  </a:schemeClr>
                </a:solidFill>
              </a:rPr>
              <a:t>into</a:t>
            </a:r>
            <a:r>
              <a:rPr lang="fr-FR" sz="2000" b="1" dirty="0">
                <a:solidFill>
                  <a:schemeClr val="accent1">
                    <a:lumMod val="75000"/>
                  </a:schemeClr>
                </a:solidFill>
              </a:rPr>
              <a:t> routine </a:t>
            </a:r>
            <a:r>
              <a:rPr lang="fr-FR" sz="2000" b="1" dirty="0" err="1" smtClean="0">
                <a:solidFill>
                  <a:schemeClr val="accent1">
                    <a:lumMod val="75000"/>
                  </a:schemeClr>
                </a:solidFill>
              </a:rPr>
              <a:t>clinical</a:t>
            </a:r>
            <a:r>
              <a:rPr lang="fr-FR" sz="2000" b="1" dirty="0" smtClean="0">
                <a:solidFill>
                  <a:schemeClr val="accent1">
                    <a:lumMod val="75000"/>
                  </a:schemeClr>
                </a:solidFill>
              </a:rPr>
              <a:t>.</a:t>
            </a:r>
            <a:endParaRPr lang="fr-FR" sz="2000" b="1" dirty="0">
              <a:solidFill>
                <a:schemeClr val="accent1">
                  <a:lumMod val="75000"/>
                </a:schemeClr>
              </a:solidFill>
            </a:endParaRPr>
          </a:p>
        </p:txBody>
      </p:sp>
      <p:pic>
        <p:nvPicPr>
          <p:cNvPr id="3" name="Image 2" descr="Capture d’écran 2013-08-18 à 10.14.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8" y="1233929"/>
            <a:ext cx="9144000" cy="1217252"/>
          </a:xfrm>
          <a:prstGeom prst="rect">
            <a:avLst/>
          </a:prstGeom>
        </p:spPr>
      </p:pic>
      <p:sp>
        <p:nvSpPr>
          <p:cNvPr id="4" name="ZoneTexte 3"/>
          <p:cNvSpPr txBox="1"/>
          <p:nvPr/>
        </p:nvSpPr>
        <p:spPr>
          <a:xfrm>
            <a:off x="9744380" y="1519167"/>
            <a:ext cx="184666" cy="369332"/>
          </a:xfrm>
          <a:prstGeom prst="rect">
            <a:avLst/>
          </a:prstGeom>
          <a:noFill/>
        </p:spPr>
        <p:txBody>
          <a:bodyPr wrap="none" rtlCol="0">
            <a:spAutoFit/>
          </a:bodyPr>
          <a:lstStyle/>
          <a:p>
            <a:endParaRPr lang="fr-FR" dirty="0"/>
          </a:p>
        </p:txBody>
      </p:sp>
      <p:sp>
        <p:nvSpPr>
          <p:cNvPr id="6" name="Titre 1"/>
          <p:cNvSpPr txBox="1">
            <a:spLocks/>
          </p:cNvSpPr>
          <p:nvPr/>
        </p:nvSpPr>
        <p:spPr>
          <a:xfrm>
            <a:off x="0" y="20593"/>
            <a:ext cx="9164638" cy="720000"/>
          </a:xfrm>
          <a:prstGeom prst="rect">
            <a:avLst/>
          </a:prstGeom>
          <a:solidFill>
            <a:schemeClr val="accent1">
              <a:lumMod val="20000"/>
              <a:lumOff val="80000"/>
            </a:schemeClr>
          </a:solidFill>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Comment la loi peut-elle nous aider ???</a:t>
            </a:r>
          </a:p>
        </p:txBody>
      </p:sp>
      <p:sp>
        <p:nvSpPr>
          <p:cNvPr id="7" name="Rectangle 6"/>
          <p:cNvSpPr/>
          <p:nvPr/>
        </p:nvSpPr>
        <p:spPr>
          <a:xfrm>
            <a:off x="5722424" y="2266515"/>
            <a:ext cx="1026505" cy="369332"/>
          </a:xfrm>
          <a:prstGeom prst="rect">
            <a:avLst/>
          </a:prstGeom>
        </p:spPr>
        <p:txBody>
          <a:bodyPr wrap="none">
            <a:spAutoFit/>
          </a:bodyPr>
          <a:lstStyle/>
          <a:p>
            <a:r>
              <a:rPr lang="fr-FR" dirty="0"/>
              <a:t> J. </a:t>
            </a:r>
            <a:r>
              <a:rPr lang="fr-FR" dirty="0" err="1" smtClean="0"/>
              <a:t>Millar</a:t>
            </a:r>
            <a:r>
              <a:rPr lang="fr-FR" dirty="0" smtClean="0"/>
              <a:t>.</a:t>
            </a:r>
            <a:endParaRPr lang="fr-FR" dirty="0"/>
          </a:p>
        </p:txBody>
      </p:sp>
      <p:sp>
        <p:nvSpPr>
          <p:cNvPr id="8" name="Rectangle 7"/>
          <p:cNvSpPr/>
          <p:nvPr/>
        </p:nvSpPr>
        <p:spPr>
          <a:xfrm>
            <a:off x="6748929" y="2266515"/>
            <a:ext cx="1050513" cy="369332"/>
          </a:xfrm>
          <a:prstGeom prst="rect">
            <a:avLst/>
          </a:prstGeom>
        </p:spPr>
        <p:txBody>
          <a:bodyPr wrap="none">
            <a:spAutoFit/>
          </a:bodyPr>
          <a:lstStyle/>
          <a:p>
            <a:r>
              <a:rPr lang="fr-FR" b="1" dirty="0" smtClean="0">
                <a:solidFill>
                  <a:schemeClr val="accent1">
                    <a:lumMod val="50000"/>
                  </a:schemeClr>
                </a:solidFill>
              </a:rPr>
              <a:t>BJA 2004</a:t>
            </a:r>
            <a:endParaRPr lang="fr-FR" b="1" dirty="0">
              <a:solidFill>
                <a:schemeClr val="accent1">
                  <a:lumMod val="50000"/>
                </a:schemeClr>
              </a:solidFill>
            </a:endParaRPr>
          </a:p>
        </p:txBody>
      </p:sp>
      <p:pic>
        <p:nvPicPr>
          <p:cNvPr id="5" name="Image 4" descr="legal-settlement.jpg"/>
          <p:cNvPicPr>
            <a:picLocks noChangeAspect="1"/>
          </p:cNvPicPr>
          <p:nvPr/>
        </p:nvPicPr>
        <p:blipFill rotWithShape="1">
          <a:blip r:embed="rId3">
            <a:extLst>
              <a:ext uri="{28A0092B-C50C-407E-A947-70E740481C1C}">
                <a14:useLocalDpi xmlns:a14="http://schemas.microsoft.com/office/drawing/2010/main" val="0"/>
              </a:ext>
            </a:extLst>
          </a:blip>
          <a:srcRect t="13699"/>
          <a:stretch/>
        </p:blipFill>
        <p:spPr>
          <a:xfrm>
            <a:off x="3222053" y="5079750"/>
            <a:ext cx="2661793" cy="1778250"/>
          </a:xfrm>
          <a:prstGeom prst="rect">
            <a:avLst/>
          </a:prstGeom>
        </p:spPr>
      </p:pic>
    </p:spTree>
    <p:extLst>
      <p:ext uri="{BB962C8B-B14F-4D97-AF65-F5344CB8AC3E}">
        <p14:creationId xmlns:p14="http://schemas.microsoft.com/office/powerpoint/2010/main" val="1546513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982"/>
            <a:ext cx="9144000" cy="720000"/>
          </a:xfrm>
          <a:solidFill>
            <a:schemeClr val="accent1">
              <a:lumMod val="20000"/>
              <a:lumOff val="80000"/>
            </a:schemeClr>
          </a:solidFill>
        </p:spPr>
        <p:txBody>
          <a:bodyPr>
            <a:normAutofit fontScale="90000"/>
          </a:bodyPr>
          <a:lstStyle/>
          <a:p>
            <a:pPr algn="l"/>
            <a:r>
              <a:rPr lang="fr-FR" b="1" smtClean="0"/>
              <a:t>Avertissement</a:t>
            </a:r>
            <a:endParaRPr lang="fr-FR" b="1" dirty="0"/>
          </a:p>
        </p:txBody>
      </p:sp>
      <p:sp>
        <p:nvSpPr>
          <p:cNvPr id="3" name="Espace réservé du contenu 2"/>
          <p:cNvSpPr>
            <a:spLocks noGrp="1"/>
          </p:cNvSpPr>
          <p:nvPr>
            <p:ph idx="1"/>
          </p:nvPr>
        </p:nvSpPr>
        <p:spPr>
          <a:xfrm>
            <a:off x="457200" y="1705308"/>
            <a:ext cx="8229600" cy="4525963"/>
          </a:xfrm>
        </p:spPr>
        <p:txBody>
          <a:bodyPr/>
          <a:lstStyle/>
          <a:p>
            <a:pPr marL="0" indent="0">
              <a:buNone/>
            </a:pPr>
            <a:r>
              <a:rPr lang="fr-FR" dirty="0" smtClean="0"/>
              <a:t>Cette présentation est une pure fiction</a:t>
            </a:r>
          </a:p>
          <a:p>
            <a:pPr marL="0" indent="0">
              <a:buNone/>
            </a:pPr>
            <a:endParaRPr lang="fr-FR" dirty="0" smtClean="0"/>
          </a:p>
          <a:p>
            <a:pPr marL="0" indent="0">
              <a:buNone/>
            </a:pPr>
            <a:r>
              <a:rPr lang="fr-FR" dirty="0" smtClean="0"/>
              <a:t>Toute ressemblance avec une pratique existante ou ayant existée, des évènements ayant eu lieu n’est qu’une pure coïncidence </a:t>
            </a:r>
          </a:p>
          <a:p>
            <a:pPr marL="0" indent="0">
              <a:buNone/>
            </a:pPr>
            <a:endParaRPr lang="fr-FR" dirty="0" smtClean="0"/>
          </a:p>
          <a:p>
            <a:pPr marL="0" indent="0">
              <a:buNone/>
            </a:pPr>
            <a:r>
              <a:rPr lang="fr-FR" dirty="0" smtClean="0"/>
              <a:t>Cette approche est légalement incorrecte</a:t>
            </a:r>
            <a:endParaRPr lang="fr-FR" dirty="0"/>
          </a:p>
        </p:txBody>
      </p:sp>
    </p:spTree>
    <p:extLst>
      <p:ext uri="{BB962C8B-B14F-4D97-AF65-F5344CB8AC3E}">
        <p14:creationId xmlns:p14="http://schemas.microsoft.com/office/powerpoint/2010/main" val="17340596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By-Pass</a:t>
            </a:r>
            <a:endParaRPr lang="fr-FR" b="1" dirty="0"/>
          </a:p>
        </p:txBody>
      </p:sp>
      <p:sp>
        <p:nvSpPr>
          <p:cNvPr id="8" name="Rectangle 7"/>
          <p:cNvSpPr/>
          <p:nvPr/>
        </p:nvSpPr>
        <p:spPr>
          <a:xfrm>
            <a:off x="609779" y="1395801"/>
            <a:ext cx="8024152" cy="4647426"/>
          </a:xfrm>
          <a:prstGeom prst="rect">
            <a:avLst/>
          </a:prstGeom>
          <a:ln w="28575" cmpd="sng">
            <a:noFill/>
          </a:ln>
        </p:spPr>
        <p:txBody>
          <a:bodyPr wrap="square">
            <a:spAutoFit/>
          </a:bodyPr>
          <a:lstStyle/>
          <a:p>
            <a:r>
              <a:rPr lang="fr-FR" sz="2600" dirty="0"/>
              <a:t>Passage accéléré SSPI	</a:t>
            </a:r>
            <a:r>
              <a:rPr lang="fr-FR" sz="2600" dirty="0" smtClean="0"/>
              <a:t>			«Passage éclair»</a:t>
            </a:r>
          </a:p>
          <a:p>
            <a:endParaRPr lang="fr-FR" sz="2600" dirty="0" smtClean="0"/>
          </a:p>
          <a:p>
            <a:r>
              <a:rPr lang="fr-FR" sz="2600" dirty="0" smtClean="0"/>
              <a:t>Court-circuit SSPI : By-Pass</a:t>
            </a:r>
            <a:r>
              <a:rPr lang="fr-FR" sz="2600" dirty="0"/>
              <a:t>	</a:t>
            </a:r>
            <a:r>
              <a:rPr lang="fr-FR" sz="2600" dirty="0" smtClean="0"/>
              <a:t>				«Pas de passage»</a:t>
            </a:r>
          </a:p>
          <a:p>
            <a:endParaRPr lang="fr-FR" sz="2600" dirty="0" smtClean="0"/>
          </a:p>
          <a:p>
            <a:endParaRPr lang="fr-FR" sz="2400" dirty="0"/>
          </a:p>
          <a:p>
            <a:pPr lvl="1"/>
            <a:r>
              <a:rPr lang="fr-FR" sz="2400" dirty="0" smtClean="0"/>
              <a:t>1- Aucun support légal</a:t>
            </a:r>
            <a:r>
              <a:rPr lang="fr-FR" sz="2400" dirty="0"/>
              <a:t> </a:t>
            </a:r>
            <a:r>
              <a:rPr lang="fr-FR" sz="2400" dirty="0" smtClean="0"/>
              <a:t>- Décret 5 décembre 1994 	</a:t>
            </a:r>
          </a:p>
          <a:p>
            <a:pPr lvl="1"/>
            <a:endParaRPr lang="fr-FR" sz="2400" dirty="0"/>
          </a:p>
          <a:p>
            <a:pPr lvl="1"/>
            <a:r>
              <a:rPr lang="fr-FR" sz="2400" dirty="0" smtClean="0"/>
              <a:t>2- Création </a:t>
            </a:r>
            <a:r>
              <a:rPr lang="fr-FR" sz="2400" dirty="0"/>
              <a:t>des salles de SSPI </a:t>
            </a:r>
            <a:endParaRPr lang="fr-FR" sz="2400" dirty="0" smtClean="0"/>
          </a:p>
          <a:p>
            <a:pPr lvl="1"/>
            <a:r>
              <a:rPr lang="fr-FR" sz="2400" dirty="0"/>
              <a:t>	</a:t>
            </a:r>
            <a:r>
              <a:rPr lang="fr-FR" sz="2400" dirty="0" smtClean="0"/>
              <a:t>a </a:t>
            </a:r>
            <a:r>
              <a:rPr lang="fr-FR" sz="2400" dirty="0"/>
              <a:t>réduit la </a:t>
            </a:r>
            <a:r>
              <a:rPr lang="fr-FR" sz="2400" dirty="0" err="1" smtClean="0"/>
              <a:t>morbi</a:t>
            </a:r>
            <a:r>
              <a:rPr lang="fr-FR" sz="2400" dirty="0" smtClean="0"/>
              <a:t>-mortalité </a:t>
            </a:r>
            <a:r>
              <a:rPr lang="fr-FR" sz="2400" dirty="0"/>
              <a:t>anesthésique en France </a:t>
            </a:r>
            <a:r>
              <a:rPr lang="fr-FR" sz="2400" dirty="0" smtClean="0"/>
              <a:t>							(</a:t>
            </a:r>
            <a:r>
              <a:rPr lang="fr-FR" sz="2400" dirty="0"/>
              <a:t>Enquête mortalité </a:t>
            </a:r>
            <a:r>
              <a:rPr lang="fr-FR" sz="2400" dirty="0" err="1" smtClean="0"/>
              <a:t>Sfar</a:t>
            </a:r>
            <a:r>
              <a:rPr lang="fr-FR" sz="2400" dirty="0" smtClean="0"/>
              <a:t>-Inserm) </a:t>
            </a:r>
          </a:p>
          <a:p>
            <a:pPr lvl="1"/>
            <a:r>
              <a:rPr lang="fr-FR" sz="2400" dirty="0"/>
              <a:t>	</a:t>
            </a:r>
            <a:r>
              <a:rPr lang="fr-FR" sz="2400" dirty="0" smtClean="0"/>
              <a:t>a amélioré le confort des patients </a:t>
            </a:r>
          </a:p>
          <a:p>
            <a:r>
              <a:rPr lang="fr-FR" sz="2400" dirty="0"/>
              <a:t>	</a:t>
            </a:r>
            <a:r>
              <a:rPr lang="fr-FR" sz="2400" dirty="0" smtClean="0"/>
              <a:t>	</a:t>
            </a:r>
            <a:endParaRPr lang="fr-FR" sz="2400" dirty="0"/>
          </a:p>
        </p:txBody>
      </p:sp>
      <p:sp>
        <p:nvSpPr>
          <p:cNvPr id="2" name="Flèche vers la droite 1"/>
          <p:cNvSpPr/>
          <p:nvPr/>
        </p:nvSpPr>
        <p:spPr>
          <a:xfrm>
            <a:off x="4028515" y="1563573"/>
            <a:ext cx="1080000" cy="360000"/>
          </a:xfrm>
          <a:prstGeom prst="right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vers la droite 5"/>
          <p:cNvSpPr/>
          <p:nvPr/>
        </p:nvSpPr>
        <p:spPr>
          <a:xfrm>
            <a:off x="4744627" y="2307186"/>
            <a:ext cx="1080000" cy="360000"/>
          </a:xfrm>
          <a:prstGeom prst="right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24710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Pourquoi : Une nécessité</a:t>
            </a:r>
          </a:p>
        </p:txBody>
      </p:sp>
      <p:sp>
        <p:nvSpPr>
          <p:cNvPr id="6" name="Espace réservé du contenu 2"/>
          <p:cNvSpPr txBox="1">
            <a:spLocks/>
          </p:cNvSpPr>
          <p:nvPr/>
        </p:nvSpPr>
        <p:spPr>
          <a:xfrm>
            <a:off x="1055889" y="1422879"/>
            <a:ext cx="6991917" cy="478629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chemeClr val="accent1"/>
              </a:buClr>
              <a:buSzPct val="80000"/>
              <a:buFont typeface="Wingdings" charset="2"/>
              <a:buChar char="q"/>
            </a:pPr>
            <a:r>
              <a:rPr lang="fr-FR" sz="2800" dirty="0" smtClean="0"/>
              <a:t>Saturation SSPI</a:t>
            </a:r>
          </a:p>
          <a:p>
            <a:pPr marL="0" indent="0">
              <a:lnSpc>
                <a:spcPct val="90000"/>
              </a:lnSpc>
              <a:buFont typeface="Arial"/>
              <a:buNone/>
            </a:pPr>
            <a:r>
              <a:rPr lang="fr-FR" sz="2800" dirty="0" smtClean="0"/>
              <a:t>		Accroissement activité </a:t>
            </a:r>
          </a:p>
          <a:p>
            <a:pPr marL="0" indent="0">
              <a:lnSpc>
                <a:spcPct val="90000"/>
              </a:lnSpc>
              <a:buNone/>
            </a:pPr>
            <a:r>
              <a:rPr lang="fr-FR" sz="2800" dirty="0" smtClean="0"/>
              <a:t>		Nombre d’emplacement limité</a:t>
            </a:r>
          </a:p>
          <a:p>
            <a:pPr marL="0" indent="0">
              <a:lnSpc>
                <a:spcPct val="90000"/>
              </a:lnSpc>
              <a:buNone/>
            </a:pPr>
            <a:endParaRPr lang="fr-FR" sz="2800" dirty="0"/>
          </a:p>
          <a:p>
            <a:pPr>
              <a:lnSpc>
                <a:spcPct val="90000"/>
              </a:lnSpc>
              <a:buClr>
                <a:schemeClr val="accent1"/>
              </a:buClr>
              <a:buSzPct val="80000"/>
              <a:buFont typeface="Wingdings" charset="2"/>
              <a:buChar char="q"/>
            </a:pPr>
            <a:r>
              <a:rPr lang="fr-FR" sz="2800" dirty="0" smtClean="0"/>
              <a:t>Amélioration qualité des soins / pratiques</a:t>
            </a:r>
          </a:p>
          <a:p>
            <a:pPr marL="0" indent="0">
              <a:lnSpc>
                <a:spcPct val="90000"/>
              </a:lnSpc>
              <a:buFont typeface="Arial"/>
              <a:buNone/>
            </a:pPr>
            <a:r>
              <a:rPr lang="fr-FR" sz="2800" dirty="0"/>
              <a:t>	</a:t>
            </a:r>
            <a:r>
              <a:rPr lang="fr-FR" sz="2800" dirty="0" smtClean="0"/>
              <a:t>	Meilleure adaptation aux besoins cliniques</a:t>
            </a:r>
          </a:p>
          <a:p>
            <a:pPr marL="0" indent="0">
              <a:lnSpc>
                <a:spcPct val="90000"/>
              </a:lnSpc>
              <a:buFont typeface="Arial"/>
              <a:buNone/>
            </a:pPr>
            <a:r>
              <a:rPr lang="fr-FR" sz="2800" dirty="0"/>
              <a:t>	</a:t>
            </a:r>
            <a:r>
              <a:rPr lang="fr-FR" sz="2800" dirty="0" smtClean="0"/>
              <a:t>	Salles spécifiques</a:t>
            </a:r>
          </a:p>
          <a:p>
            <a:pPr marL="0" indent="0">
              <a:lnSpc>
                <a:spcPct val="90000"/>
              </a:lnSpc>
              <a:buFont typeface="Arial"/>
              <a:buNone/>
            </a:pPr>
            <a:endParaRPr lang="fr-FR" sz="2800" dirty="0" smtClean="0"/>
          </a:p>
          <a:p>
            <a:pPr>
              <a:lnSpc>
                <a:spcPct val="90000"/>
              </a:lnSpc>
              <a:buClr>
                <a:schemeClr val="accent1"/>
              </a:buClr>
              <a:buSzPct val="80000"/>
              <a:buFont typeface="Wingdings" charset="2"/>
              <a:buChar char="q"/>
            </a:pPr>
            <a:r>
              <a:rPr lang="fr-FR" sz="2800" dirty="0" smtClean="0"/>
              <a:t>Economique</a:t>
            </a:r>
          </a:p>
        </p:txBody>
      </p:sp>
    </p:spTree>
    <p:extLst>
      <p:ext uri="{BB962C8B-B14F-4D97-AF65-F5344CB8AC3E}">
        <p14:creationId xmlns:p14="http://schemas.microsoft.com/office/powerpoint/2010/main" val="9400418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6447" y="958901"/>
            <a:ext cx="7606772" cy="5355312"/>
          </a:xfrm>
          <a:prstGeom prst="rect">
            <a:avLst/>
          </a:prstGeom>
          <a:noFill/>
          <a:ln w="9525">
            <a:noFill/>
            <a:miter lim="800000"/>
            <a:headEnd/>
            <a:tailEnd/>
          </a:ln>
        </p:spPr>
        <p:txBody>
          <a:bodyPr wrap="square">
            <a:prstTxWarp prst="textNoShape">
              <a:avLst/>
            </a:prstTxWarp>
            <a:spAutoFit/>
          </a:bodyPr>
          <a:lstStyle/>
          <a:p>
            <a:pPr>
              <a:buClr>
                <a:schemeClr val="accent1"/>
              </a:buClr>
              <a:buSzPct val="80000"/>
            </a:pPr>
            <a:r>
              <a:rPr lang="fr-FR" sz="2600" dirty="0" smtClean="0"/>
              <a:t>Les données actuelles de la science le permettent</a:t>
            </a:r>
          </a:p>
          <a:p>
            <a:pPr>
              <a:buClr>
                <a:schemeClr val="accent1">
                  <a:lumMod val="50000"/>
                </a:schemeClr>
              </a:buClr>
              <a:buSzPct val="60000"/>
            </a:pPr>
            <a:endParaRPr lang="fr-FR" sz="2200" dirty="0" smtClean="0"/>
          </a:p>
          <a:p>
            <a:pPr lvl="1">
              <a:buClr>
                <a:schemeClr val="accent1">
                  <a:lumMod val="50000"/>
                </a:schemeClr>
              </a:buClr>
              <a:buSzPct val="60000"/>
            </a:pPr>
            <a:r>
              <a:rPr lang="fr-FR" sz="2200" b="1" dirty="0" smtClean="0"/>
              <a:t>Sécurité anesthésique </a:t>
            </a:r>
          </a:p>
          <a:p>
            <a:pPr lvl="1">
              <a:buClr>
                <a:schemeClr val="accent1">
                  <a:lumMod val="50000"/>
                </a:schemeClr>
              </a:buClr>
              <a:buSzPct val="60000"/>
            </a:pPr>
            <a:r>
              <a:rPr lang="fr-FR" sz="2200" dirty="0" smtClean="0"/>
              <a:t>	Evolution des agents anesthésiques </a:t>
            </a:r>
            <a:r>
              <a:rPr lang="fr-FR" dirty="0"/>
              <a:t>	</a:t>
            </a:r>
            <a:r>
              <a:rPr lang="fr-FR" dirty="0" smtClean="0"/>
              <a:t>	</a:t>
            </a:r>
          </a:p>
          <a:p>
            <a:pPr lvl="1">
              <a:buClr>
                <a:schemeClr val="accent1">
                  <a:lumMod val="50000"/>
                </a:schemeClr>
              </a:buClr>
              <a:buSzPct val="60000"/>
            </a:pPr>
            <a:r>
              <a:rPr lang="fr-FR" dirty="0"/>
              <a:t>	</a:t>
            </a:r>
            <a:r>
              <a:rPr lang="fr-FR" dirty="0" smtClean="0"/>
              <a:t>	SAFE : Short </a:t>
            </a:r>
            <a:r>
              <a:rPr lang="fr-FR" dirty="0"/>
              <a:t>A</a:t>
            </a:r>
            <a:r>
              <a:rPr lang="fr-FR" dirty="0" smtClean="0"/>
              <a:t>cting, </a:t>
            </a:r>
            <a:r>
              <a:rPr lang="fr-FR" dirty="0" err="1"/>
              <a:t>F</a:t>
            </a:r>
            <a:r>
              <a:rPr lang="fr-FR" dirty="0" err="1" smtClean="0"/>
              <a:t>ast</a:t>
            </a:r>
            <a:r>
              <a:rPr lang="fr-FR" dirty="0" smtClean="0"/>
              <a:t> </a:t>
            </a:r>
            <a:r>
              <a:rPr lang="fr-FR" dirty="0"/>
              <a:t>E</a:t>
            </a:r>
            <a:r>
              <a:rPr lang="fr-FR" dirty="0" smtClean="0"/>
              <a:t>mergence </a:t>
            </a:r>
          </a:p>
          <a:p>
            <a:pPr lvl="3">
              <a:buClr>
                <a:schemeClr val="accent1">
                  <a:lumMod val="50000"/>
                </a:schemeClr>
              </a:buClr>
              <a:buSzPct val="60000"/>
            </a:pPr>
            <a:r>
              <a:rPr lang="fr-FR" sz="2000" dirty="0" smtClean="0"/>
              <a:t>	délai / durée d’action court(e)</a:t>
            </a:r>
          </a:p>
          <a:p>
            <a:pPr lvl="3">
              <a:buClr>
                <a:schemeClr val="accent1">
                  <a:lumMod val="50000"/>
                </a:schemeClr>
              </a:buClr>
              <a:buSzPct val="60000"/>
            </a:pPr>
            <a:r>
              <a:rPr lang="fr-FR" sz="2000" dirty="0" smtClean="0"/>
              <a:t>  	réversibilité - élimination rapide</a:t>
            </a:r>
          </a:p>
          <a:p>
            <a:pPr lvl="3">
              <a:buClr>
                <a:schemeClr val="accent1">
                  <a:lumMod val="50000"/>
                </a:schemeClr>
              </a:buClr>
              <a:buSzPct val="60000"/>
            </a:pPr>
            <a:r>
              <a:rPr lang="fr-FR" sz="2000" dirty="0" smtClean="0"/>
              <a:t>  	peu d’effets indésirables / résiduels</a:t>
            </a:r>
          </a:p>
          <a:p>
            <a:pPr lvl="2">
              <a:buClr>
                <a:schemeClr val="accent1">
                  <a:lumMod val="50000"/>
                </a:schemeClr>
              </a:buClr>
              <a:buSzPct val="60000"/>
            </a:pPr>
            <a:r>
              <a:rPr lang="fr-FR" sz="2000" dirty="0" smtClean="0"/>
              <a:t>Monitorage </a:t>
            </a:r>
            <a:r>
              <a:rPr lang="fr-FR" sz="2000" dirty="0"/>
              <a:t>des agents anesthésiques </a:t>
            </a:r>
            <a:endParaRPr lang="fr-FR" sz="2000" dirty="0" smtClean="0"/>
          </a:p>
          <a:p>
            <a:pPr lvl="2">
              <a:buClr>
                <a:schemeClr val="accent1">
                  <a:lumMod val="50000"/>
                </a:schemeClr>
              </a:buClr>
              <a:buSzPct val="60000"/>
            </a:pPr>
            <a:r>
              <a:rPr lang="fr-FR" sz="2200" dirty="0" smtClean="0"/>
              <a:t>Critères </a:t>
            </a:r>
            <a:r>
              <a:rPr lang="fr-FR" sz="2200" dirty="0"/>
              <a:t>de sortie </a:t>
            </a:r>
            <a:r>
              <a:rPr lang="fr-FR" sz="2200" dirty="0" smtClean="0"/>
              <a:t>spécifiques &amp; sécuritaires</a:t>
            </a:r>
          </a:p>
          <a:p>
            <a:pPr lvl="2">
              <a:buClr>
                <a:schemeClr val="accent1">
                  <a:lumMod val="50000"/>
                </a:schemeClr>
              </a:buClr>
              <a:buSzPct val="60000"/>
            </a:pPr>
            <a:endParaRPr lang="fr-FR" sz="2200" dirty="0" smtClean="0"/>
          </a:p>
          <a:p>
            <a:pPr lvl="1">
              <a:buClr>
                <a:schemeClr val="accent1">
                  <a:lumMod val="50000"/>
                </a:schemeClr>
              </a:buClr>
              <a:buSzPct val="60000"/>
            </a:pPr>
            <a:r>
              <a:rPr lang="fr-FR" sz="2200" b="1" dirty="0" smtClean="0"/>
              <a:t>Techniques adaptées </a:t>
            </a:r>
            <a:r>
              <a:rPr lang="fr-FR" sz="2200" dirty="0" smtClean="0"/>
              <a:t>: ALR – Hypno-sédation – </a:t>
            </a:r>
            <a:r>
              <a:rPr lang="fr-FR" sz="2200" dirty="0" err="1" smtClean="0"/>
              <a:t>Anxiolyse</a:t>
            </a:r>
            <a:r>
              <a:rPr lang="fr-FR" sz="2200" dirty="0" smtClean="0"/>
              <a:t> </a:t>
            </a:r>
            <a:endParaRPr lang="fr-FR" sz="2200" dirty="0"/>
          </a:p>
          <a:p>
            <a:pPr lvl="1">
              <a:buClr>
                <a:schemeClr val="accent1">
                  <a:lumMod val="50000"/>
                </a:schemeClr>
              </a:buClr>
              <a:buSzPct val="60000"/>
            </a:pPr>
            <a:endParaRPr lang="fr-FR" sz="2000" dirty="0" smtClean="0"/>
          </a:p>
          <a:p>
            <a:pPr lvl="1">
              <a:buClr>
                <a:schemeClr val="accent1">
                  <a:lumMod val="50000"/>
                </a:schemeClr>
              </a:buClr>
              <a:buSzPct val="60000"/>
            </a:pPr>
            <a:r>
              <a:rPr lang="fr-FR" sz="2200" b="1" dirty="0" smtClean="0"/>
              <a:t>Confort</a:t>
            </a:r>
            <a:endParaRPr lang="fr-FR" sz="2200" b="1" dirty="0"/>
          </a:p>
          <a:p>
            <a:pPr lvl="1">
              <a:buClr>
                <a:schemeClr val="accent1">
                  <a:lumMod val="50000"/>
                </a:schemeClr>
              </a:buClr>
              <a:buSzPct val="60000"/>
            </a:pPr>
            <a:r>
              <a:rPr lang="fr-FR" sz="2200" dirty="0" smtClean="0"/>
              <a:t>	Prévention douleur &amp; NVPO</a:t>
            </a:r>
            <a:r>
              <a:rPr lang="fr-FR" sz="1600" dirty="0"/>
              <a:t> </a:t>
            </a:r>
            <a:r>
              <a:rPr lang="fr-FR" sz="1600" dirty="0" smtClean="0"/>
              <a:t>-    RFE Ambulatoire. 2009</a:t>
            </a:r>
          </a:p>
          <a:p>
            <a:pPr>
              <a:buClr>
                <a:schemeClr val="accent1">
                  <a:lumMod val="50000"/>
                </a:schemeClr>
              </a:buClr>
              <a:buSzPct val="60000"/>
            </a:pPr>
            <a:endParaRPr lang="fr-FR" sz="2200" dirty="0" smtClean="0"/>
          </a:p>
        </p:txBody>
      </p:sp>
      <p:sp>
        <p:nvSpPr>
          <p:cNvPr id="4"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Pourquoi : Une réalité</a:t>
            </a:r>
          </a:p>
        </p:txBody>
      </p:sp>
      <p:sp>
        <p:nvSpPr>
          <p:cNvPr id="2" name="ZoneTexte 1"/>
          <p:cNvSpPr txBox="1"/>
          <p:nvPr/>
        </p:nvSpPr>
        <p:spPr>
          <a:xfrm>
            <a:off x="2014740" y="6110582"/>
            <a:ext cx="7187586" cy="492443"/>
          </a:xfrm>
          <a:prstGeom prst="rect">
            <a:avLst/>
          </a:prstGeom>
          <a:noFill/>
        </p:spPr>
        <p:txBody>
          <a:bodyPr wrap="none" rtlCol="0">
            <a:spAutoFit/>
          </a:bodyPr>
          <a:lstStyle/>
          <a:p>
            <a:r>
              <a:rPr lang="fr-FR" sz="2600" b="1" cap="small" dirty="0" smtClean="0">
                <a:solidFill>
                  <a:schemeClr val="tx2"/>
                </a:solidFill>
              </a:rPr>
              <a:t>Patients éligibles au transfert dès le bloc opératoire  </a:t>
            </a:r>
            <a:endParaRPr lang="fr-FR" sz="2600" b="1" cap="small" dirty="0">
              <a:solidFill>
                <a:schemeClr val="tx2"/>
              </a:solidFill>
            </a:endParaRPr>
          </a:p>
        </p:txBody>
      </p:sp>
      <p:sp>
        <p:nvSpPr>
          <p:cNvPr id="3" name="Flèche courbée vers la droite 2"/>
          <p:cNvSpPr/>
          <p:nvPr/>
        </p:nvSpPr>
        <p:spPr>
          <a:xfrm rot="20799940">
            <a:off x="527492" y="2761571"/>
            <a:ext cx="966007" cy="403948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302507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txBox="1">
            <a:spLocks/>
          </p:cNvSpPr>
          <p:nvPr/>
        </p:nvSpPr>
        <p:spPr>
          <a:xfrm>
            <a:off x="0" y="478"/>
            <a:ext cx="9144000" cy="720000"/>
          </a:xfrm>
          <a:prstGeom prst="rect">
            <a:avLst/>
          </a:prstGeom>
          <a:solidFill>
            <a:schemeClr val="accent1">
              <a:lumMod val="20000"/>
              <a:lumOff val="80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a:t>Short Acting, </a:t>
            </a:r>
            <a:r>
              <a:rPr lang="fr-FR" b="1" dirty="0" err="1"/>
              <a:t>Fast</a:t>
            </a:r>
            <a:r>
              <a:rPr lang="fr-FR" b="1" dirty="0"/>
              <a:t> Emergence </a:t>
            </a:r>
          </a:p>
        </p:txBody>
      </p:sp>
      <p:pic>
        <p:nvPicPr>
          <p:cNvPr id="3" name="Image 2" descr="Capture d’écran 2013-08-16 à 19.13.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86" y="1102461"/>
            <a:ext cx="3597071" cy="872451"/>
          </a:xfrm>
          <a:prstGeom prst="rect">
            <a:avLst/>
          </a:prstGeom>
          <a:ln>
            <a:solidFill>
              <a:srgbClr val="000000"/>
            </a:solidFill>
          </a:ln>
        </p:spPr>
      </p:pic>
      <p:pic>
        <p:nvPicPr>
          <p:cNvPr id="11" name="Image 10" descr="Capture d’écran 2013-08-16 à 19.12.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749" y="1690980"/>
            <a:ext cx="4982850" cy="1193077"/>
          </a:xfrm>
          <a:prstGeom prst="rect">
            <a:avLst/>
          </a:prstGeom>
          <a:ln>
            <a:solidFill>
              <a:srgbClr val="000000"/>
            </a:solidFill>
          </a:ln>
        </p:spPr>
      </p:pic>
      <p:pic>
        <p:nvPicPr>
          <p:cNvPr id="12" name="Image 11" descr="Capture d’écran 2013-08-16 à 19.1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825" y="3615521"/>
            <a:ext cx="5101099" cy="2280185"/>
          </a:xfrm>
          <a:prstGeom prst="rect">
            <a:avLst/>
          </a:prstGeom>
        </p:spPr>
      </p:pic>
      <p:sp>
        <p:nvSpPr>
          <p:cNvPr id="6" name="Rectangle 5"/>
          <p:cNvSpPr/>
          <p:nvPr/>
        </p:nvSpPr>
        <p:spPr>
          <a:xfrm>
            <a:off x="4162824" y="4920714"/>
            <a:ext cx="4882775" cy="203200"/>
          </a:xfrm>
          <a:prstGeom prst="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p:cNvSpPr/>
          <p:nvPr/>
        </p:nvSpPr>
        <p:spPr>
          <a:xfrm>
            <a:off x="1871686" y="1433644"/>
            <a:ext cx="1356636" cy="276999"/>
          </a:xfrm>
          <a:prstGeom prst="rect">
            <a:avLst/>
          </a:prstGeom>
        </p:spPr>
        <p:txBody>
          <a:bodyPr wrap="none">
            <a:spAutoFit/>
          </a:bodyPr>
          <a:lstStyle/>
          <a:p>
            <a:r>
              <a:rPr lang="fr-FR" sz="1200" dirty="0" err="1"/>
              <a:t>Anesth</a:t>
            </a:r>
            <a:r>
              <a:rPr lang="fr-FR" sz="1200" dirty="0"/>
              <a:t> </a:t>
            </a:r>
            <a:r>
              <a:rPr lang="fr-FR" sz="1200" dirty="0" err="1"/>
              <a:t>Analg</a:t>
            </a:r>
            <a:r>
              <a:rPr lang="fr-FR" sz="1200" dirty="0"/>
              <a:t> 2001</a:t>
            </a:r>
          </a:p>
        </p:txBody>
      </p:sp>
      <p:sp>
        <p:nvSpPr>
          <p:cNvPr id="13" name="Rectangle 12"/>
          <p:cNvSpPr/>
          <p:nvPr/>
        </p:nvSpPr>
        <p:spPr>
          <a:xfrm>
            <a:off x="7360726" y="2406236"/>
            <a:ext cx="1356636" cy="276999"/>
          </a:xfrm>
          <a:prstGeom prst="rect">
            <a:avLst/>
          </a:prstGeom>
        </p:spPr>
        <p:txBody>
          <a:bodyPr wrap="none">
            <a:spAutoFit/>
          </a:bodyPr>
          <a:lstStyle/>
          <a:p>
            <a:r>
              <a:rPr lang="fr-FR" sz="1200" dirty="0" err="1"/>
              <a:t>Anesth</a:t>
            </a:r>
            <a:r>
              <a:rPr lang="fr-FR" sz="1200" dirty="0"/>
              <a:t> </a:t>
            </a:r>
            <a:r>
              <a:rPr lang="fr-FR" sz="1200" dirty="0" err="1"/>
              <a:t>Analg</a:t>
            </a:r>
            <a:r>
              <a:rPr lang="fr-FR" sz="1200" dirty="0"/>
              <a:t> 2001</a:t>
            </a:r>
          </a:p>
        </p:txBody>
      </p:sp>
      <p:pic>
        <p:nvPicPr>
          <p:cNvPr id="5" name="Image 4" descr="Capture d’écran 2013-09-11 à 15.25.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0" y="2884057"/>
            <a:ext cx="3954121" cy="2315107"/>
          </a:xfrm>
          <a:prstGeom prst="rect">
            <a:avLst/>
          </a:prstGeom>
        </p:spPr>
      </p:pic>
      <p:cxnSp>
        <p:nvCxnSpPr>
          <p:cNvPr id="4" name="Connecteur droit 3"/>
          <p:cNvCxnSpPr/>
          <p:nvPr/>
        </p:nvCxnSpPr>
        <p:spPr>
          <a:xfrm flipV="1">
            <a:off x="91956" y="4015560"/>
            <a:ext cx="3690501" cy="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32466" y="2094802"/>
            <a:ext cx="3930057" cy="646331"/>
          </a:xfrm>
          <a:prstGeom prst="rect">
            <a:avLst/>
          </a:prstGeom>
          <a:noFill/>
        </p:spPr>
        <p:txBody>
          <a:bodyPr wrap="none" rtlCol="0">
            <a:spAutoFit/>
          </a:bodyPr>
          <a:lstStyle/>
          <a:p>
            <a:r>
              <a:rPr lang="fr-FR" dirty="0" smtClean="0"/>
              <a:t>53 patientes – Chirurgie gynécologiques</a:t>
            </a:r>
          </a:p>
          <a:p>
            <a:r>
              <a:rPr lang="fr-FR" dirty="0" smtClean="0"/>
              <a:t>AG standard + Instillation AL</a:t>
            </a:r>
            <a:endParaRPr lang="fr-FR" dirty="0"/>
          </a:p>
        </p:txBody>
      </p:sp>
      <p:sp>
        <p:nvSpPr>
          <p:cNvPr id="15" name="ZoneTexte 14"/>
          <p:cNvSpPr txBox="1"/>
          <p:nvPr/>
        </p:nvSpPr>
        <p:spPr>
          <a:xfrm>
            <a:off x="1104559" y="6143696"/>
            <a:ext cx="4607683" cy="492443"/>
          </a:xfrm>
          <a:prstGeom prst="rect">
            <a:avLst/>
          </a:prstGeom>
          <a:noFill/>
        </p:spPr>
        <p:txBody>
          <a:bodyPr wrap="none" rtlCol="0">
            <a:spAutoFit/>
          </a:bodyPr>
          <a:lstStyle/>
          <a:p>
            <a:r>
              <a:rPr lang="fr-FR" sz="2600" b="1" cap="small" dirty="0" smtClean="0">
                <a:solidFill>
                  <a:schemeClr val="tx2"/>
                </a:solidFill>
              </a:rPr>
              <a:t>Que faire des patients éligibles ??</a:t>
            </a:r>
            <a:endParaRPr lang="fr-FR" sz="2600" b="1" cap="small" dirty="0">
              <a:solidFill>
                <a:schemeClr val="tx2"/>
              </a:solidFill>
            </a:endParaRPr>
          </a:p>
        </p:txBody>
      </p:sp>
      <p:sp>
        <p:nvSpPr>
          <p:cNvPr id="17" name="ZoneTexte 16"/>
          <p:cNvSpPr txBox="1"/>
          <p:nvPr/>
        </p:nvSpPr>
        <p:spPr>
          <a:xfrm>
            <a:off x="4393376" y="2906770"/>
            <a:ext cx="3930057" cy="646331"/>
          </a:xfrm>
          <a:prstGeom prst="rect">
            <a:avLst/>
          </a:prstGeom>
          <a:noFill/>
        </p:spPr>
        <p:txBody>
          <a:bodyPr wrap="none" rtlCol="0">
            <a:spAutoFit/>
          </a:bodyPr>
          <a:lstStyle/>
          <a:p>
            <a:r>
              <a:rPr lang="fr-FR" dirty="0" smtClean="0"/>
              <a:t>51 patientes – Chirurgie gynécologiques</a:t>
            </a:r>
          </a:p>
          <a:p>
            <a:r>
              <a:rPr lang="fr-FR" dirty="0" smtClean="0"/>
              <a:t>AG standard + Instillation AL</a:t>
            </a:r>
            <a:endParaRPr lang="fr-FR" dirty="0"/>
          </a:p>
        </p:txBody>
      </p:sp>
    </p:spTree>
    <p:extLst>
      <p:ext uri="{BB962C8B-B14F-4D97-AF65-F5344CB8AC3E}">
        <p14:creationId xmlns:p14="http://schemas.microsoft.com/office/powerpoint/2010/main" val="29238456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rcRect r="5833" b="31094"/>
          <a:stretch>
            <a:fillRect/>
          </a:stretch>
        </p:blipFill>
        <p:spPr>
          <a:xfrm>
            <a:off x="382433" y="1217602"/>
            <a:ext cx="3211334" cy="658360"/>
          </a:xfrm>
          <a:prstGeom prst="rect">
            <a:avLst/>
          </a:prstGeom>
          <a:ln>
            <a:solidFill>
              <a:schemeClr val="tx1"/>
            </a:solidFill>
          </a:ln>
        </p:spPr>
      </p:pic>
      <p:grpSp>
        <p:nvGrpSpPr>
          <p:cNvPr id="13" name="Grouper 12"/>
          <p:cNvGrpSpPr/>
          <p:nvPr/>
        </p:nvGrpSpPr>
        <p:grpSpPr>
          <a:xfrm>
            <a:off x="601920" y="2603425"/>
            <a:ext cx="7928602" cy="1444783"/>
            <a:chOff x="1" y="2474077"/>
            <a:chExt cx="9034179" cy="1648504"/>
          </a:xfrm>
        </p:grpSpPr>
        <p:pic>
          <p:nvPicPr>
            <p:cNvPr id="5" name="Image 4"/>
            <p:cNvPicPr>
              <a:picLocks noChangeAspect="1"/>
            </p:cNvPicPr>
            <p:nvPr/>
          </p:nvPicPr>
          <p:blipFill rotWithShape="1">
            <a:blip r:embed="rId3"/>
            <a:srcRect t="70960" r="1201"/>
            <a:stretch/>
          </p:blipFill>
          <p:spPr>
            <a:xfrm>
              <a:off x="1" y="2674781"/>
              <a:ext cx="9034179" cy="1447800"/>
            </a:xfrm>
            <a:prstGeom prst="rect">
              <a:avLst/>
            </a:prstGeom>
          </p:spPr>
        </p:pic>
        <p:pic>
          <p:nvPicPr>
            <p:cNvPr id="6" name="Image 5"/>
            <p:cNvPicPr>
              <a:picLocks noChangeAspect="1"/>
            </p:cNvPicPr>
            <p:nvPr/>
          </p:nvPicPr>
          <p:blipFill rotWithShape="1">
            <a:blip r:embed="rId3"/>
            <a:srcRect r="1201" b="94215"/>
            <a:stretch/>
          </p:blipFill>
          <p:spPr>
            <a:xfrm>
              <a:off x="1" y="2474077"/>
              <a:ext cx="9034179" cy="288398"/>
            </a:xfrm>
            <a:prstGeom prst="rect">
              <a:avLst/>
            </a:prstGeom>
          </p:spPr>
        </p:pic>
      </p:grpSp>
      <p:sp>
        <p:nvSpPr>
          <p:cNvPr id="7" name="Rectangle 6"/>
          <p:cNvSpPr/>
          <p:nvPr/>
        </p:nvSpPr>
        <p:spPr>
          <a:xfrm rot="16200000">
            <a:off x="3440131" y="2834962"/>
            <a:ext cx="1312335" cy="1005063"/>
          </a:xfrm>
          <a:prstGeom prst="rect">
            <a:avLst/>
          </a:prstGeom>
          <a:solidFill>
            <a:schemeClr val="accent1">
              <a:lumMod val="60000"/>
              <a:lumOff val="40000"/>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2379726" y="1452629"/>
            <a:ext cx="1124370" cy="230832"/>
          </a:xfrm>
          <a:prstGeom prst="rect">
            <a:avLst/>
          </a:prstGeom>
          <a:noFill/>
        </p:spPr>
        <p:txBody>
          <a:bodyPr wrap="none" rtlCol="0">
            <a:spAutoFit/>
          </a:bodyPr>
          <a:lstStyle/>
          <a:p>
            <a:r>
              <a:rPr lang="fr-FR" sz="900" dirty="0" err="1" smtClean="0"/>
              <a:t>Anesth</a:t>
            </a:r>
            <a:r>
              <a:rPr lang="fr-FR" sz="900" dirty="0" smtClean="0"/>
              <a:t> </a:t>
            </a:r>
            <a:r>
              <a:rPr lang="fr-FR" sz="900" dirty="0" err="1" smtClean="0"/>
              <a:t>Analg</a:t>
            </a:r>
            <a:r>
              <a:rPr lang="fr-FR" sz="900" dirty="0" smtClean="0"/>
              <a:t>. 2000</a:t>
            </a:r>
            <a:endParaRPr lang="fr-FR" sz="900" dirty="0"/>
          </a:p>
        </p:txBody>
      </p:sp>
      <p:sp>
        <p:nvSpPr>
          <p:cNvPr id="17" name="Rectangle 16"/>
          <p:cNvSpPr/>
          <p:nvPr/>
        </p:nvSpPr>
        <p:spPr>
          <a:xfrm rot="16200000">
            <a:off x="6375240" y="1500482"/>
            <a:ext cx="194776" cy="3763173"/>
          </a:xfrm>
          <a:prstGeom prst="rect">
            <a:avLst/>
          </a:prstGeom>
          <a:solidFill>
            <a:schemeClr val="accent1">
              <a:lumMod val="60000"/>
              <a:lumOff val="40000"/>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Anesthésies adaptées  </a:t>
            </a:r>
            <a:r>
              <a:rPr lang="fr-FR" b="1" dirty="0"/>
              <a:t>P</a:t>
            </a:r>
            <a:r>
              <a:rPr lang="fr-FR" b="1" dirty="0" smtClean="0"/>
              <a:t>assage-Court</a:t>
            </a:r>
          </a:p>
        </p:txBody>
      </p:sp>
      <p:sp>
        <p:nvSpPr>
          <p:cNvPr id="21" name="ZoneTexte 20"/>
          <p:cNvSpPr txBox="1"/>
          <p:nvPr/>
        </p:nvSpPr>
        <p:spPr>
          <a:xfrm>
            <a:off x="3669404" y="1550725"/>
            <a:ext cx="1236236" cy="646331"/>
          </a:xfrm>
          <a:prstGeom prst="rect">
            <a:avLst/>
          </a:prstGeom>
          <a:noFill/>
        </p:spPr>
        <p:txBody>
          <a:bodyPr wrap="none" rtlCol="0">
            <a:spAutoFit/>
          </a:bodyPr>
          <a:lstStyle/>
          <a:p>
            <a:r>
              <a:rPr lang="fr-FR" dirty="0" smtClean="0"/>
              <a:t>81 patients </a:t>
            </a:r>
          </a:p>
          <a:p>
            <a:r>
              <a:rPr lang="fr-FR" dirty="0" err="1" smtClean="0"/>
              <a:t>ALRp</a:t>
            </a:r>
            <a:r>
              <a:rPr lang="fr-FR" dirty="0" smtClean="0"/>
              <a:t> vs AG</a:t>
            </a:r>
            <a:endParaRPr lang="fr-FR" dirty="0"/>
          </a:p>
        </p:txBody>
      </p:sp>
      <p:sp>
        <p:nvSpPr>
          <p:cNvPr id="10" name="ZoneTexte 9"/>
          <p:cNvSpPr txBox="1"/>
          <p:nvPr/>
        </p:nvSpPr>
        <p:spPr>
          <a:xfrm>
            <a:off x="4598830" y="4049811"/>
            <a:ext cx="3545036" cy="923330"/>
          </a:xfrm>
          <a:prstGeom prst="rect">
            <a:avLst/>
          </a:prstGeom>
          <a:noFill/>
        </p:spPr>
        <p:txBody>
          <a:bodyPr wrap="none" rtlCol="0">
            <a:spAutoFit/>
          </a:bodyPr>
          <a:lstStyle/>
          <a:p>
            <a:r>
              <a:rPr lang="fr-FR" dirty="0" smtClean="0"/>
              <a:t>Prévention des douleurs</a:t>
            </a:r>
          </a:p>
          <a:p>
            <a:r>
              <a:rPr lang="fr-FR" dirty="0" smtClean="0"/>
              <a:t>Prévention des NVPO</a:t>
            </a:r>
          </a:p>
          <a:p>
            <a:r>
              <a:rPr lang="fr-FR" dirty="0" smtClean="0"/>
              <a:t>Prévention de la sédation résiduelle </a:t>
            </a:r>
          </a:p>
        </p:txBody>
      </p:sp>
      <p:sp>
        <p:nvSpPr>
          <p:cNvPr id="24" name="ZoneTexte 23"/>
          <p:cNvSpPr txBox="1"/>
          <p:nvPr/>
        </p:nvSpPr>
        <p:spPr>
          <a:xfrm>
            <a:off x="1013855" y="5215503"/>
            <a:ext cx="7313759" cy="923330"/>
          </a:xfrm>
          <a:prstGeom prst="rect">
            <a:avLst/>
          </a:prstGeom>
          <a:noFill/>
        </p:spPr>
        <p:txBody>
          <a:bodyPr wrap="none" rtlCol="0">
            <a:spAutoFit/>
          </a:bodyPr>
          <a:lstStyle/>
          <a:p>
            <a:r>
              <a:rPr lang="fr-FR" b="1" dirty="0" smtClean="0">
                <a:solidFill>
                  <a:schemeClr val="accent1">
                    <a:lumMod val="50000"/>
                  </a:schemeClr>
                </a:solidFill>
              </a:rPr>
              <a:t>Réduction du temps de passage en SSPI : </a:t>
            </a:r>
          </a:p>
          <a:p>
            <a:r>
              <a:rPr lang="fr-FR" b="1" dirty="0">
                <a:solidFill>
                  <a:schemeClr val="accent1">
                    <a:lumMod val="50000"/>
                  </a:schemeClr>
                </a:solidFill>
              </a:rPr>
              <a:t>	</a:t>
            </a:r>
            <a:r>
              <a:rPr lang="fr-FR" b="1" dirty="0" smtClean="0">
                <a:solidFill>
                  <a:schemeClr val="accent1">
                    <a:lumMod val="50000"/>
                  </a:schemeClr>
                </a:solidFill>
              </a:rPr>
              <a:t>		1</a:t>
            </a:r>
            <a:r>
              <a:rPr lang="fr-FR" b="1" baseline="30000" dirty="0" smtClean="0">
                <a:solidFill>
                  <a:schemeClr val="accent1">
                    <a:lumMod val="50000"/>
                  </a:schemeClr>
                </a:solidFill>
              </a:rPr>
              <a:t>ère</a:t>
            </a:r>
            <a:r>
              <a:rPr lang="fr-FR" b="1" dirty="0" smtClean="0">
                <a:solidFill>
                  <a:schemeClr val="accent1">
                    <a:lumMod val="50000"/>
                  </a:schemeClr>
                </a:solidFill>
              </a:rPr>
              <a:t> </a:t>
            </a:r>
            <a:r>
              <a:rPr lang="fr-FR" b="1" dirty="0">
                <a:solidFill>
                  <a:schemeClr val="accent1">
                    <a:lumMod val="50000"/>
                  </a:schemeClr>
                </a:solidFill>
              </a:rPr>
              <a:t>étape du raccourcissement de la durée d’hospitalisation </a:t>
            </a:r>
          </a:p>
          <a:p>
            <a:endParaRPr lang="fr-FR" b="1" dirty="0" smtClean="0">
              <a:solidFill>
                <a:schemeClr val="accent1">
                  <a:lumMod val="50000"/>
                </a:schemeClr>
              </a:solidFill>
            </a:endParaRPr>
          </a:p>
        </p:txBody>
      </p:sp>
    </p:spTree>
    <p:extLst>
      <p:ext uri="{BB962C8B-B14F-4D97-AF65-F5344CB8AC3E}">
        <p14:creationId xmlns:p14="http://schemas.microsoft.com/office/powerpoint/2010/main" val="17823518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rotWithShape="1">
          <a:blip r:embed="rId2"/>
          <a:srcRect r="10680"/>
          <a:stretch/>
        </p:blipFill>
        <p:spPr>
          <a:xfrm>
            <a:off x="475987" y="1590328"/>
            <a:ext cx="2561831" cy="653361"/>
          </a:xfrm>
          <a:prstGeom prst="rect">
            <a:avLst/>
          </a:prstGeom>
          <a:ln>
            <a:solidFill>
              <a:srgbClr val="000000"/>
            </a:solidFill>
          </a:ln>
        </p:spPr>
      </p:pic>
      <p:pic>
        <p:nvPicPr>
          <p:cNvPr id="2" name="Image 1" descr="Capture d’écran 2013-03-16 à 19.14.30.png"/>
          <p:cNvPicPr>
            <a:picLocks noChangeAspect="1"/>
          </p:cNvPicPr>
          <p:nvPr/>
        </p:nvPicPr>
        <p:blipFill rotWithShape="1">
          <a:blip r:embed="rId3">
            <a:extLst>
              <a:ext uri="{28A0092B-C50C-407E-A947-70E740481C1C}">
                <a14:useLocalDpi xmlns:a14="http://schemas.microsoft.com/office/drawing/2010/main" val="0"/>
              </a:ext>
            </a:extLst>
          </a:blip>
          <a:srcRect b="21189"/>
          <a:stretch/>
        </p:blipFill>
        <p:spPr>
          <a:xfrm>
            <a:off x="475987" y="2408814"/>
            <a:ext cx="3336906" cy="1760759"/>
          </a:xfrm>
          <a:prstGeom prst="rect">
            <a:avLst/>
          </a:prstGeom>
        </p:spPr>
      </p:pic>
      <p:pic>
        <p:nvPicPr>
          <p:cNvPr id="9" name="Image 8" descr="Capture d’écran 2013-03-16 à 19.14.45.png"/>
          <p:cNvPicPr>
            <a:picLocks noChangeAspect="1"/>
          </p:cNvPicPr>
          <p:nvPr/>
        </p:nvPicPr>
        <p:blipFill rotWithShape="1">
          <a:blip r:embed="rId4">
            <a:extLst>
              <a:ext uri="{28A0092B-C50C-407E-A947-70E740481C1C}">
                <a14:useLocalDpi xmlns:a14="http://schemas.microsoft.com/office/drawing/2010/main" val="0"/>
              </a:ext>
            </a:extLst>
          </a:blip>
          <a:srcRect t="8960"/>
          <a:stretch/>
        </p:blipFill>
        <p:spPr>
          <a:xfrm>
            <a:off x="4401810" y="2730271"/>
            <a:ext cx="4345982" cy="2380589"/>
          </a:xfrm>
          <a:prstGeom prst="rect">
            <a:avLst/>
          </a:prstGeom>
        </p:spPr>
      </p:pic>
      <p:sp>
        <p:nvSpPr>
          <p:cNvPr id="19" name="Rectangle 18"/>
          <p:cNvSpPr/>
          <p:nvPr/>
        </p:nvSpPr>
        <p:spPr>
          <a:xfrm rot="16200000">
            <a:off x="2047054" y="1348211"/>
            <a:ext cx="194776" cy="3336908"/>
          </a:xfrm>
          <a:prstGeom prst="rect">
            <a:avLst/>
          </a:prstGeom>
          <a:solidFill>
            <a:schemeClr val="accent1">
              <a:lumMod val="60000"/>
              <a:lumOff val="40000"/>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rot="16200000">
            <a:off x="2066531" y="2423209"/>
            <a:ext cx="155821" cy="3336908"/>
          </a:xfrm>
          <a:prstGeom prst="rect">
            <a:avLst/>
          </a:prstGeom>
          <a:solidFill>
            <a:schemeClr val="accent1">
              <a:lumMod val="60000"/>
              <a:lumOff val="40000"/>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Anesthésies adaptées Court-Circuit</a:t>
            </a:r>
          </a:p>
        </p:txBody>
      </p:sp>
      <p:sp>
        <p:nvSpPr>
          <p:cNvPr id="16" name="ZoneTexte 15"/>
          <p:cNvSpPr txBox="1"/>
          <p:nvPr/>
        </p:nvSpPr>
        <p:spPr>
          <a:xfrm>
            <a:off x="3593504" y="1267162"/>
            <a:ext cx="1236236" cy="646331"/>
          </a:xfrm>
          <a:prstGeom prst="rect">
            <a:avLst/>
          </a:prstGeom>
          <a:noFill/>
        </p:spPr>
        <p:txBody>
          <a:bodyPr wrap="none" rtlCol="0">
            <a:spAutoFit/>
          </a:bodyPr>
          <a:lstStyle/>
          <a:p>
            <a:r>
              <a:rPr lang="fr-FR" dirty="0" smtClean="0"/>
              <a:t>52 patients </a:t>
            </a:r>
          </a:p>
          <a:p>
            <a:r>
              <a:rPr lang="fr-FR" dirty="0" err="1" smtClean="0"/>
              <a:t>ALRp</a:t>
            </a:r>
            <a:r>
              <a:rPr lang="fr-FR" dirty="0" smtClean="0"/>
              <a:t> vs AG</a:t>
            </a:r>
            <a:endParaRPr lang="fr-FR" dirty="0"/>
          </a:p>
        </p:txBody>
      </p:sp>
      <p:sp>
        <p:nvSpPr>
          <p:cNvPr id="22" name="ZoneTexte 21"/>
          <p:cNvSpPr txBox="1"/>
          <p:nvPr/>
        </p:nvSpPr>
        <p:spPr>
          <a:xfrm>
            <a:off x="1013855" y="5358997"/>
            <a:ext cx="7313759" cy="923330"/>
          </a:xfrm>
          <a:prstGeom prst="rect">
            <a:avLst/>
          </a:prstGeom>
          <a:noFill/>
        </p:spPr>
        <p:txBody>
          <a:bodyPr wrap="none" rtlCol="0">
            <a:spAutoFit/>
          </a:bodyPr>
          <a:lstStyle/>
          <a:p>
            <a:r>
              <a:rPr lang="fr-FR" b="1" dirty="0" smtClean="0">
                <a:solidFill>
                  <a:srgbClr val="254061"/>
                </a:solidFill>
              </a:rPr>
              <a:t>By-Pass de la SSPI : </a:t>
            </a:r>
          </a:p>
          <a:p>
            <a:r>
              <a:rPr lang="fr-FR" b="1" dirty="0">
                <a:solidFill>
                  <a:srgbClr val="254061"/>
                </a:solidFill>
              </a:rPr>
              <a:t>	</a:t>
            </a:r>
            <a:r>
              <a:rPr lang="fr-FR" b="1" dirty="0" smtClean="0">
                <a:solidFill>
                  <a:srgbClr val="254061"/>
                </a:solidFill>
              </a:rPr>
              <a:t>		1</a:t>
            </a:r>
            <a:r>
              <a:rPr lang="fr-FR" b="1" baseline="30000" dirty="0" smtClean="0">
                <a:solidFill>
                  <a:srgbClr val="254061"/>
                </a:solidFill>
              </a:rPr>
              <a:t>ère</a:t>
            </a:r>
            <a:r>
              <a:rPr lang="fr-FR" b="1" dirty="0" smtClean="0">
                <a:solidFill>
                  <a:srgbClr val="254061"/>
                </a:solidFill>
              </a:rPr>
              <a:t> </a:t>
            </a:r>
            <a:r>
              <a:rPr lang="fr-FR" b="1" dirty="0">
                <a:solidFill>
                  <a:srgbClr val="254061"/>
                </a:solidFill>
              </a:rPr>
              <a:t>étape du raccourcissement de la durée </a:t>
            </a:r>
            <a:r>
              <a:rPr lang="fr-FR" b="1" dirty="0" smtClean="0">
                <a:solidFill>
                  <a:srgbClr val="254061"/>
                </a:solidFill>
              </a:rPr>
              <a:t>d’hospitalisation</a:t>
            </a:r>
          </a:p>
          <a:p>
            <a:r>
              <a:rPr lang="fr-FR" b="1" dirty="0">
                <a:solidFill>
                  <a:srgbClr val="254061"/>
                </a:solidFill>
              </a:rPr>
              <a:t>	</a:t>
            </a:r>
            <a:r>
              <a:rPr lang="fr-FR" b="1" dirty="0" smtClean="0">
                <a:solidFill>
                  <a:srgbClr val="254061"/>
                </a:solidFill>
              </a:rPr>
              <a:t>		Amélioration des flux  </a:t>
            </a:r>
            <a:endParaRPr lang="fr-FR" b="1" dirty="0">
              <a:solidFill>
                <a:srgbClr val="254061"/>
              </a:solidFill>
            </a:endParaRPr>
          </a:p>
        </p:txBody>
      </p:sp>
    </p:spTree>
    <p:extLst>
      <p:ext uri="{BB962C8B-B14F-4D97-AF65-F5344CB8AC3E}">
        <p14:creationId xmlns:p14="http://schemas.microsoft.com/office/powerpoint/2010/main" val="36690878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Capture d’écran 2013-03-16 à 15.26.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59" y="1071284"/>
            <a:ext cx="3315132" cy="834395"/>
          </a:xfrm>
          <a:prstGeom prst="rect">
            <a:avLst/>
          </a:prstGeom>
          <a:ln>
            <a:solidFill>
              <a:schemeClr val="tx1"/>
            </a:solidFill>
          </a:ln>
        </p:spPr>
      </p:pic>
      <p:sp>
        <p:nvSpPr>
          <p:cNvPr id="18" name="Rectangle 17"/>
          <p:cNvSpPr/>
          <p:nvPr/>
        </p:nvSpPr>
        <p:spPr>
          <a:xfrm>
            <a:off x="1455538" y="1716836"/>
            <a:ext cx="1625766" cy="215444"/>
          </a:xfrm>
          <a:prstGeom prst="rect">
            <a:avLst/>
          </a:prstGeom>
        </p:spPr>
        <p:txBody>
          <a:bodyPr wrap="none">
            <a:spAutoFit/>
          </a:bodyPr>
          <a:lstStyle/>
          <a:p>
            <a:r>
              <a:rPr lang="fr-FR" sz="800" dirty="0"/>
              <a:t>Journal of </a:t>
            </a:r>
            <a:r>
              <a:rPr lang="fr-FR" sz="800" dirty="0" err="1"/>
              <a:t>Clinical</a:t>
            </a:r>
            <a:r>
              <a:rPr lang="fr-FR" sz="800" dirty="0"/>
              <a:t> </a:t>
            </a:r>
            <a:r>
              <a:rPr lang="fr-FR" sz="800" dirty="0" err="1"/>
              <a:t>Anesthesia</a:t>
            </a:r>
            <a:r>
              <a:rPr lang="fr-FR" sz="800" dirty="0"/>
              <a:t> 2</a:t>
            </a:r>
            <a:r>
              <a:rPr lang="fr-FR" sz="800" dirty="0" smtClean="0"/>
              <a:t>008</a:t>
            </a:r>
            <a:endParaRPr lang="fr-FR" sz="800" dirty="0"/>
          </a:p>
        </p:txBody>
      </p:sp>
      <p:pic>
        <p:nvPicPr>
          <p:cNvPr id="2" name="Image 1" descr="Capture d’écran 2013-09-09 à 20.00.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140" y="3033020"/>
            <a:ext cx="4645168" cy="2266186"/>
          </a:xfrm>
          <a:prstGeom prst="rect">
            <a:avLst/>
          </a:prstGeom>
        </p:spPr>
      </p:pic>
      <p:pic>
        <p:nvPicPr>
          <p:cNvPr id="3" name="Image 2" descr="Capture d’écran 2013-09-09 à 19.57.0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39" y="1980755"/>
            <a:ext cx="2871045" cy="4033849"/>
          </a:xfrm>
          <a:prstGeom prst="rect">
            <a:avLst/>
          </a:prstGeom>
        </p:spPr>
      </p:pic>
      <p:pic>
        <p:nvPicPr>
          <p:cNvPr id="9" name="Image 8" descr="Capture d’écran 2013-09-09 à 20.02.0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716" y="1631578"/>
            <a:ext cx="2840042" cy="1245954"/>
          </a:xfrm>
          <a:prstGeom prst="rect">
            <a:avLst/>
          </a:prstGeom>
          <a:ln>
            <a:solidFill>
              <a:schemeClr val="tx1"/>
            </a:solidFill>
          </a:ln>
        </p:spPr>
      </p:pic>
      <p:sp>
        <p:nvSpPr>
          <p:cNvPr id="10" name="Rectangle 9"/>
          <p:cNvSpPr/>
          <p:nvPr/>
        </p:nvSpPr>
        <p:spPr>
          <a:xfrm>
            <a:off x="3910044" y="3256453"/>
            <a:ext cx="2101721" cy="251924"/>
          </a:xfrm>
          <a:prstGeom prst="rect">
            <a:avLst/>
          </a:prstGeom>
          <a:solidFill>
            <a:schemeClr val="accent6">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accent6">
                  <a:lumMod val="60000"/>
                  <a:lumOff val="40000"/>
                </a:schemeClr>
              </a:solidFill>
            </a:endParaRPr>
          </a:p>
        </p:txBody>
      </p:sp>
      <p:sp>
        <p:nvSpPr>
          <p:cNvPr id="29" name="Rectangle 28"/>
          <p:cNvSpPr/>
          <p:nvPr/>
        </p:nvSpPr>
        <p:spPr>
          <a:xfrm>
            <a:off x="270739" y="3734199"/>
            <a:ext cx="2871045" cy="257009"/>
          </a:xfrm>
          <a:prstGeom prst="rect">
            <a:avLst/>
          </a:prstGeom>
          <a:solidFill>
            <a:schemeClr val="accent6">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accent6">
                  <a:lumMod val="60000"/>
                  <a:lumOff val="40000"/>
                </a:schemeClr>
              </a:solidFill>
            </a:endParaRPr>
          </a:p>
        </p:txBody>
      </p:sp>
      <p:sp>
        <p:nvSpPr>
          <p:cNvPr id="12" name="Rectangle 11"/>
          <p:cNvSpPr/>
          <p:nvPr/>
        </p:nvSpPr>
        <p:spPr>
          <a:xfrm>
            <a:off x="270739" y="2800037"/>
            <a:ext cx="2871045" cy="154989"/>
          </a:xfrm>
          <a:prstGeom prst="rect">
            <a:avLst/>
          </a:prstGeom>
          <a:solidFill>
            <a:schemeClr val="accent6">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accent6">
                  <a:lumMod val="60000"/>
                  <a:lumOff val="40000"/>
                </a:schemeClr>
              </a:solidFill>
            </a:endParaRPr>
          </a:p>
        </p:txBody>
      </p:sp>
      <p:sp>
        <p:nvSpPr>
          <p:cNvPr id="13" name="Titre 1"/>
          <p:cNvSpPr txBox="1">
            <a:spLocks/>
          </p:cNvSpPr>
          <p:nvPr/>
        </p:nvSpPr>
        <p:spPr>
          <a:xfrm>
            <a:off x="0" y="0"/>
            <a:ext cx="9144000" cy="720000"/>
          </a:xfrm>
          <a:prstGeom prst="rect">
            <a:avLst/>
          </a:prstGeom>
          <a:solidFill>
            <a:schemeClr val="accent1">
              <a:lumMod val="20000"/>
              <a:lumOff val="80000"/>
            </a:schemeClr>
          </a:solidFill>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smtClean="0"/>
              <a:t>By-Pass : Réponse à l’engorgement des SSPI </a:t>
            </a:r>
          </a:p>
        </p:txBody>
      </p:sp>
    </p:spTree>
    <p:extLst>
      <p:ext uri="{BB962C8B-B14F-4D97-AF65-F5344CB8AC3E}">
        <p14:creationId xmlns:p14="http://schemas.microsoft.com/office/powerpoint/2010/main" val="29612378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4748</TotalTime>
  <Words>664</Words>
  <Application>Microsoft Macintosh PowerPoint</Application>
  <PresentationFormat>Présentation à l'écran (4:3)</PresentationFormat>
  <Paragraphs>198</Paragraphs>
  <Slides>19</Slides>
  <Notes>10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Avertissement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Sébastien Bloc</dc:creator>
  <cp:lastModifiedBy>Sébastien Bloc</cp:lastModifiedBy>
  <cp:revision>181</cp:revision>
  <dcterms:created xsi:type="dcterms:W3CDTF">2013-03-14T13:07:19Z</dcterms:created>
  <dcterms:modified xsi:type="dcterms:W3CDTF">2013-09-17T21:05:35Z</dcterms:modified>
</cp:coreProperties>
</file>